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302" r:id="rId3"/>
    <p:sldId id="303" r:id="rId4"/>
    <p:sldId id="258" r:id="rId5"/>
    <p:sldId id="259" r:id="rId6"/>
    <p:sldId id="260" r:id="rId7"/>
    <p:sldId id="261" r:id="rId8"/>
    <p:sldId id="262" r:id="rId9"/>
    <p:sldId id="362" r:id="rId10"/>
    <p:sldId id="263" r:id="rId11"/>
    <p:sldId id="293" r:id="rId12"/>
    <p:sldId id="265" r:id="rId13"/>
    <p:sldId id="266" r:id="rId14"/>
    <p:sldId id="36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322" r:id="rId28"/>
    <p:sldId id="323" r:id="rId29"/>
    <p:sldId id="281" r:id="rId30"/>
    <p:sldId id="282" r:id="rId31"/>
    <p:sldId id="283" r:id="rId32"/>
    <p:sldId id="284" r:id="rId33"/>
    <p:sldId id="285" r:id="rId34"/>
    <p:sldId id="286" r:id="rId35"/>
    <p:sldId id="314" r:id="rId36"/>
    <p:sldId id="288" r:id="rId37"/>
    <p:sldId id="289" r:id="rId38"/>
    <p:sldId id="290" r:id="rId39"/>
    <p:sldId id="291" r:id="rId40"/>
    <p:sldId id="360" r:id="rId41"/>
    <p:sldId id="32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961" autoAdjust="0"/>
  </p:normalViewPr>
  <p:slideViewPr>
    <p:cSldViewPr snapToGrid="0">
      <p:cViewPr varScale="1">
        <p:scale>
          <a:sx n="95" d="100"/>
          <a:sy n="95" d="100"/>
        </p:scale>
        <p:origin x="8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2595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없다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‘-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붙인다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예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재미있다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→ 재미있는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                                </a:t>
            </a:r>
            <a:r>
              <a:rPr lang="en-US" altLang="ko-KR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 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재미없다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→ 재미없는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70 </a:t>
            </a:r>
            <a:r>
              <a:rPr lang="ko-KR" altLang="en-US" b="1" dirty="0" smtClean="0"/>
              <a:t>연습 문제를 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6677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</a:t>
            </a:r>
            <a:r>
              <a:rPr lang="en-US" altLang="ko-KR" b="1" dirty="0"/>
              <a:t>71 </a:t>
            </a:r>
            <a:r>
              <a:rPr lang="ko-KR" altLang="en-US" b="1" dirty="0"/>
              <a:t>문법 표현 </a:t>
            </a:r>
            <a:r>
              <a:rPr lang="en-US" altLang="ko-KR" b="1" dirty="0"/>
              <a:t>‘–</a:t>
            </a:r>
            <a:r>
              <a:rPr lang="ko-KR" altLang="en-US" b="1" dirty="0"/>
              <a:t>마다</a:t>
            </a:r>
            <a:r>
              <a:rPr lang="en-US" altLang="ko-KR" b="1" dirty="0"/>
              <a:t>’</a:t>
            </a:r>
            <a:r>
              <a:rPr lang="ko-KR" altLang="en-US" b="1" dirty="0"/>
              <a:t>에 대해서 공부해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7102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장소 </a:t>
            </a:r>
            <a:r>
              <a:rPr lang="ko-KR" altLang="en-US" b="1" dirty="0" err="1"/>
              <a:t>어휘와도</a:t>
            </a:r>
            <a:r>
              <a:rPr lang="ko-KR" altLang="en-US" b="1" dirty="0"/>
              <a:t> 함께 써서 </a:t>
            </a:r>
            <a:r>
              <a:rPr lang="en-US" altLang="ko-KR" b="1" dirty="0"/>
              <a:t>‘</a:t>
            </a:r>
            <a:r>
              <a:rPr lang="ko-KR" altLang="en-US" b="1" dirty="0"/>
              <a:t>그 장소는 빠지지 않고 모두</a:t>
            </a:r>
            <a:r>
              <a:rPr lang="en-US" altLang="ko-KR" b="1" dirty="0"/>
              <a:t>’</a:t>
            </a:r>
            <a:r>
              <a:rPr lang="ko-KR" altLang="en-US" b="1" dirty="0"/>
              <a:t>라는 의미를 표현할 수 있다</a:t>
            </a:r>
            <a:r>
              <a:rPr lang="en-US" altLang="ko-KR" b="1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나라마다</a:t>
            </a:r>
            <a:r>
              <a:rPr lang="en-US" altLang="ko-KR" b="1" dirty="0"/>
              <a:t>(every</a:t>
            </a:r>
            <a:r>
              <a:rPr lang="ko-KR" altLang="en-US" b="1" dirty="0"/>
              <a:t> </a:t>
            </a:r>
            <a:r>
              <a:rPr lang="en-US" altLang="ko-KR" b="1" dirty="0"/>
              <a:t>country),</a:t>
            </a:r>
            <a:r>
              <a:rPr lang="ko-KR" altLang="en-US" b="1" dirty="0"/>
              <a:t> 교실마다</a:t>
            </a:r>
            <a:r>
              <a:rPr lang="en-US" altLang="ko-KR" b="1" dirty="0"/>
              <a:t>(every</a:t>
            </a:r>
            <a:r>
              <a:rPr lang="ko-KR" altLang="en-US" b="1" dirty="0"/>
              <a:t> </a:t>
            </a:r>
            <a:r>
              <a:rPr lang="en-US" altLang="ko-KR" b="1" dirty="0"/>
              <a:t>classroom)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교재 </a:t>
            </a:r>
            <a:r>
              <a:rPr lang="en-US" altLang="ko-KR" b="1" dirty="0" smtClean="0"/>
              <a:t>P. </a:t>
            </a:r>
            <a:r>
              <a:rPr lang="en-US" altLang="ko-KR" b="1" dirty="0"/>
              <a:t>71 </a:t>
            </a:r>
            <a:r>
              <a:rPr lang="ko-KR" altLang="en-US" b="1" dirty="0" smtClean="0"/>
              <a:t>연습 문제를 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26606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스피커를 클릭하여 듣기 문제를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발음</a:t>
            </a:r>
            <a:r>
              <a:rPr lang="en-US" altLang="ko-KR" b="1" dirty="0"/>
              <a:t>: </a:t>
            </a:r>
            <a:r>
              <a:rPr lang="ko-KR" altLang="en-US" b="1" dirty="0"/>
              <a:t>받침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, </a:t>
            </a:r>
            <a:r>
              <a:rPr lang="ko-KR" altLang="en-US" b="1" dirty="0" err="1"/>
              <a:t>ㅌ</a:t>
            </a:r>
            <a:r>
              <a:rPr lang="en-US" altLang="ko-KR" b="1" dirty="0"/>
              <a:t>] </a:t>
            </a:r>
            <a:r>
              <a:rPr lang="ko-KR" altLang="en-US" b="1" dirty="0"/>
              <a:t>다음에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ㅣ</a:t>
            </a:r>
            <a:r>
              <a:rPr lang="en-US" altLang="ko-KR" b="1" dirty="0"/>
              <a:t>’</a:t>
            </a:r>
            <a:r>
              <a:rPr lang="ko-KR" altLang="en-US" b="1" dirty="0"/>
              <a:t>가 오면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, </a:t>
            </a:r>
            <a:r>
              <a:rPr lang="ko-KR" altLang="en-US" b="1" dirty="0" err="1"/>
              <a:t>ㅌ</a:t>
            </a:r>
            <a:r>
              <a:rPr lang="en-US" altLang="ko-KR" b="1" dirty="0"/>
              <a:t>]</a:t>
            </a:r>
            <a:r>
              <a:rPr lang="ko-KR" altLang="en-US" b="1" dirty="0"/>
              <a:t>이 </a:t>
            </a:r>
            <a:r>
              <a:rPr lang="en-US" altLang="ko-KR" b="1" dirty="0"/>
              <a:t>[</a:t>
            </a:r>
            <a:r>
              <a:rPr lang="ko-KR" altLang="en-US" b="1" dirty="0" err="1"/>
              <a:t>ㅈ</a:t>
            </a:r>
            <a:r>
              <a:rPr lang="en-US" altLang="ko-KR" b="1" dirty="0"/>
              <a:t>, </a:t>
            </a:r>
            <a:r>
              <a:rPr lang="ko-KR" altLang="en-US" b="1" dirty="0" err="1"/>
              <a:t>ㅊ</a:t>
            </a:r>
            <a:r>
              <a:rPr lang="en-US" altLang="ko-KR" b="1" dirty="0"/>
              <a:t>]</a:t>
            </a:r>
            <a:r>
              <a:rPr lang="ko-KR" altLang="en-US" b="1" dirty="0"/>
              <a:t>로 바뀌어 발음된다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ko-KR" altLang="en-US" b="1" dirty="0"/>
              <a:t>같이</a:t>
            </a:r>
            <a:r>
              <a:rPr lang="en-US" altLang="ko-KR" b="1" dirty="0"/>
              <a:t>[</a:t>
            </a:r>
            <a:r>
              <a:rPr lang="ko-KR" altLang="en-US" b="1" dirty="0"/>
              <a:t>가치</a:t>
            </a:r>
            <a:r>
              <a:rPr lang="en-US" altLang="ko-KR" b="1" dirty="0"/>
              <a:t>], </a:t>
            </a:r>
            <a:r>
              <a:rPr lang="ko-KR" altLang="en-US" b="1" dirty="0"/>
              <a:t>떡볶이</a:t>
            </a:r>
            <a:r>
              <a:rPr lang="en-US" altLang="ko-KR" b="1" dirty="0"/>
              <a:t>[</a:t>
            </a:r>
            <a:r>
              <a:rPr lang="ko-KR" altLang="en-US" b="1" dirty="0" err="1"/>
              <a:t>떡뽀끼</a:t>
            </a:r>
            <a:r>
              <a:rPr lang="en-US" altLang="ko-KR" b="1" dirty="0"/>
              <a:t>]                 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4243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교사가 학생들에게 각각 물어보고 대답을 </a:t>
            </a:r>
            <a:r>
              <a:rPr lang="ko-KR" altLang="en-US" b="1" dirty="0" smtClean="0"/>
              <a:t>들어 본다</a:t>
            </a:r>
            <a:r>
              <a:rPr lang="en-US" altLang="ko-KR" b="1" dirty="0"/>
              <a:t>. </a:t>
            </a:r>
            <a:endParaRPr lang="en-US" b="1"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en-US" b="1" dirty="0"/>
              <a:t>Lingt.com</a:t>
            </a:r>
            <a:r>
              <a:rPr lang="ko-KR" altLang="en-US" b="1" dirty="0"/>
              <a:t>을 이용하여 학생들에게 질문에 대한 답을 녹음하여 제출하게 해도 좋다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1286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학생들에게 한 문장 씩 돌아가면서 읽혀도 좋고</a:t>
            </a:r>
            <a:r>
              <a:rPr lang="en-US" altLang="ko-KR" b="1" dirty="0"/>
              <a:t>, </a:t>
            </a:r>
            <a:r>
              <a:rPr lang="ko-KR" altLang="en-US" b="1" dirty="0"/>
              <a:t>교사와 같이 읽어도 된다</a:t>
            </a:r>
            <a:r>
              <a:rPr lang="en-US" altLang="ko-KR" b="1" dirty="0"/>
              <a:t>. </a:t>
            </a:r>
            <a:r>
              <a:rPr lang="ko-KR" altLang="en-US" b="1" dirty="0"/>
              <a:t>문제도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511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과제로 내도 되고 수업 시간에 써서 발표해도 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1469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부채춤 동영상 </a:t>
            </a:r>
            <a:r>
              <a:rPr lang="en-US" b="1" dirty="0"/>
              <a:t>https://youtu.be/4Mkp8V0vDG8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013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워크북 </a:t>
            </a:r>
            <a:r>
              <a:rPr lang="en-US" altLang="ko-KR" dirty="0" smtClean="0"/>
              <a:t>P. </a:t>
            </a:r>
            <a:r>
              <a:rPr lang="en-US" altLang="ko-KR" dirty="0"/>
              <a:t>32-35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999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1983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0760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8592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75543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받아쓰기 </a:t>
            </a:r>
            <a:r>
              <a:rPr lang="en-US" altLang="ko-KR" b="1" dirty="0"/>
              <a:t>1) </a:t>
            </a:r>
            <a:r>
              <a:rPr lang="ko-KR" altLang="en-US" b="1" dirty="0"/>
              <a:t>저는 주말마다 열심히 발레를 배우고 있습니다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en-US" altLang="ko-KR" b="1" dirty="0"/>
              <a:t>              </a:t>
            </a:r>
            <a:r>
              <a:rPr lang="en-US" altLang="ko-KR" b="1" dirty="0" smtClean="0"/>
              <a:t>      </a:t>
            </a:r>
            <a:r>
              <a:rPr lang="en-US" altLang="ko-KR" b="1" dirty="0"/>
              <a:t>2) </a:t>
            </a:r>
            <a:r>
              <a:rPr lang="ko-KR" altLang="en-US" b="1" dirty="0"/>
              <a:t>멋있는 왕자가 노래를 해요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7147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06590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0848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동물도 귀한 가죽을 남기는데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사람도 죽은 뒤에 무언가 남기는 게 있어야 한다는 뜻이다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 훌륭한 일들을 해서 이름을 남겨야 한다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세종 대왕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이순신 장군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등등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https://youtu.be/95_IiCs2wWA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866202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28034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73971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93799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46020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고려시대 말 무신의 난과 원의 침입으로 혼란해진다</a:t>
            </a:r>
            <a:r>
              <a:rPr lang="en-US" altLang="ko-KR" b="1" dirty="0"/>
              <a:t>. </a:t>
            </a:r>
            <a:r>
              <a:rPr lang="ko-KR" altLang="en-US" b="1" dirty="0"/>
              <a:t>그때 새로운 사상과 힘을 가진 세력인 신진사대부가 나타나는데 그 중 이성계가 조선을 건국하게 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역사가 술술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이성계의 위화도 회군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https://youtu.be/283Ppx0LGNg</a:t>
            </a:r>
            <a:r>
              <a:rPr lang="ko-KR" altLang="en-US" b="1" dirty="0" smtClean="0"/>
              <a:t>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3883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조선의 </a:t>
            </a:r>
            <a:r>
              <a:rPr lang="en-US" altLang="ko-KR" b="1" dirty="0"/>
              <a:t>4</a:t>
            </a:r>
            <a:r>
              <a:rPr lang="ko-KR" altLang="en-US" b="1" dirty="0"/>
              <a:t>대 왕 </a:t>
            </a:r>
            <a:r>
              <a:rPr lang="ko-KR" altLang="en-US" b="1" dirty="0" smtClean="0"/>
              <a:t>세종 대왕의 </a:t>
            </a:r>
            <a:r>
              <a:rPr lang="ko-KR" altLang="en-US" b="1" dirty="0"/>
              <a:t>훈민정음 창제와 임진왜란 때 나라를 지킨 이순신 장군의 이야기를 강조한다</a:t>
            </a:r>
            <a:r>
              <a:rPr lang="en-US" altLang="ko-KR" b="1" dirty="0"/>
              <a:t>.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역사가 술술 </a:t>
            </a:r>
            <a:r>
              <a:rPr lang="en-US" altLang="ko-KR" b="1" dirty="0"/>
              <a:t>– </a:t>
            </a:r>
            <a:r>
              <a:rPr lang="ko-KR" altLang="en-US" b="1" dirty="0"/>
              <a:t>조선 시대 전기 이야기 </a:t>
            </a:r>
            <a:r>
              <a:rPr lang="en-US" altLang="ko-KR" b="1" dirty="0"/>
              <a:t>https://youtu.be/WDj8AUa5Zic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01227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임진왜란 후를 조선 후기로 본다</a:t>
            </a:r>
            <a:r>
              <a:rPr lang="en-US" altLang="ko-KR" b="1" dirty="0"/>
              <a:t>. </a:t>
            </a:r>
            <a:r>
              <a:rPr lang="ko-KR" altLang="en-US" b="1" dirty="0"/>
              <a:t>권력을 가진 층들의 싸움으로 나라가 혼란해지며 결국 일본의 침입과 간섭을 받게 된다</a:t>
            </a:r>
            <a:r>
              <a:rPr lang="en-US" altLang="ko-KR" b="1" dirty="0"/>
              <a:t>. </a:t>
            </a:r>
            <a:r>
              <a:rPr lang="ko-KR" altLang="en-US" b="1" dirty="0"/>
              <a:t>훗날 고종이 </a:t>
            </a:r>
            <a:r>
              <a:rPr lang="ko-KR" altLang="en-US" b="1" dirty="0" smtClean="0"/>
              <a:t>전 세계에 </a:t>
            </a:r>
            <a:r>
              <a:rPr lang="ko-KR" altLang="en-US" b="1" dirty="0"/>
              <a:t>우리가 자주 국가임을 알리려 나라 이름을 조선에서 대한 제국으로 </a:t>
            </a:r>
            <a:r>
              <a:rPr lang="ko-KR" altLang="en-US" b="1" dirty="0" smtClean="0"/>
              <a:t>바꾸면서 </a:t>
            </a:r>
            <a:r>
              <a:rPr lang="en-US" altLang="ko-KR" b="1" dirty="0"/>
              <a:t>500</a:t>
            </a:r>
            <a:r>
              <a:rPr lang="ko-KR" altLang="en-US" b="1" dirty="0"/>
              <a:t>년 왕조의 조선은 끝이 나게 되었다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   역사가 </a:t>
            </a:r>
            <a:r>
              <a:rPr lang="ko-KR" altLang="en-US" b="1" dirty="0"/>
              <a:t>술술 </a:t>
            </a:r>
            <a:r>
              <a:rPr lang="en-US" altLang="ko-KR" b="1" dirty="0"/>
              <a:t>– </a:t>
            </a:r>
            <a:r>
              <a:rPr lang="ko-KR" altLang="en-US" b="1" dirty="0"/>
              <a:t>조선 시대 후기 이야기  </a:t>
            </a:r>
            <a:r>
              <a:rPr lang="en-US" b="1" dirty="0"/>
              <a:t>https://youtu.be/d9yU_6Z2ReU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86857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77865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68</a:t>
            </a:r>
            <a:r>
              <a:rPr lang="ko-KR" altLang="en-US" b="1" dirty="0"/>
              <a:t>을 펴세요</a:t>
            </a:r>
            <a:r>
              <a:rPr lang="en-US" altLang="ko-KR" b="1" dirty="0"/>
              <a:t>. </a:t>
            </a:r>
            <a:r>
              <a:rPr lang="ko-KR" altLang="en-US" b="1" dirty="0"/>
              <a:t>사진 속의 여자아이는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제목을 </a:t>
            </a:r>
            <a:r>
              <a:rPr lang="ko-KR" altLang="en-US" b="1" dirty="0" smtClean="0"/>
              <a:t>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여러분들도 주말에 </a:t>
            </a:r>
            <a:r>
              <a:rPr lang="ko-KR" altLang="en-US" b="1" dirty="0" smtClean="0"/>
              <a:t>배우는 게 </a:t>
            </a:r>
            <a:r>
              <a:rPr lang="ko-KR" altLang="en-US" b="1" dirty="0"/>
              <a:t>있나요</a:t>
            </a:r>
            <a:r>
              <a:rPr lang="en-US" altLang="ko-KR" b="1" dirty="0"/>
              <a:t>? </a:t>
            </a:r>
            <a:r>
              <a:rPr lang="ko-KR" altLang="en-US" b="1" dirty="0"/>
              <a:t>이번 단원에서는 </a:t>
            </a:r>
            <a:r>
              <a:rPr lang="ko-KR" altLang="en-US" b="1" dirty="0" smtClean="0"/>
              <a:t>여가 활동에 </a:t>
            </a:r>
            <a:r>
              <a:rPr lang="ko-KR" altLang="en-US" b="1" dirty="0"/>
              <a:t>대해서 </a:t>
            </a:r>
            <a:r>
              <a:rPr lang="ko-KR" altLang="en-US" b="1" dirty="0" smtClean="0"/>
              <a:t>공부해 봅시다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46180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잘 </a:t>
            </a:r>
            <a:r>
              <a:rPr lang="ko-KR" altLang="en-US" b="1" dirty="0" smtClean="0"/>
              <a:t>들어 보세요</a:t>
            </a:r>
            <a:r>
              <a:rPr lang="en-US" altLang="ko-KR" b="1" dirty="0"/>
              <a:t>. </a:t>
            </a:r>
            <a:r>
              <a:rPr lang="ko-KR" altLang="en-US" b="1" dirty="0"/>
              <a:t>작년에 무슨 공연을 봤어요</a:t>
            </a:r>
            <a:r>
              <a:rPr lang="en-US" altLang="ko-KR" b="1" dirty="0"/>
              <a:t>? </a:t>
            </a:r>
            <a:r>
              <a:rPr lang="ko-KR" altLang="en-US" b="1" dirty="0"/>
              <a:t>공연을 본 다음 무엇을 </a:t>
            </a:r>
            <a:r>
              <a:rPr lang="ko-KR" altLang="en-US" b="1" dirty="0" smtClean="0"/>
              <a:t>배워 보고 </a:t>
            </a:r>
            <a:r>
              <a:rPr lang="ko-KR" altLang="en-US" b="1" dirty="0"/>
              <a:t>싶었나요</a:t>
            </a:r>
            <a:r>
              <a:rPr lang="en-US" altLang="ko-KR" b="1" dirty="0"/>
              <a:t>? </a:t>
            </a:r>
            <a:r>
              <a:rPr lang="ko-KR" altLang="en-US" b="1" dirty="0"/>
              <a:t>지금도 발레를 배우나요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7957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여러 가지 </a:t>
            </a:r>
            <a:r>
              <a:rPr lang="ko-KR" altLang="en-US" b="1" dirty="0"/>
              <a:t>공연에 관한 어휘예요</a:t>
            </a:r>
            <a:r>
              <a:rPr lang="en-US" altLang="ko-KR" b="1" dirty="0"/>
              <a:t>. </a:t>
            </a:r>
            <a:r>
              <a:rPr lang="ko-KR" altLang="en-US" b="1" dirty="0"/>
              <a:t>여러분들도 공연을 보러 간 적 있나요</a:t>
            </a:r>
            <a:r>
              <a:rPr lang="en-US" altLang="ko-KR" b="1" dirty="0"/>
              <a:t>? </a:t>
            </a:r>
            <a:r>
              <a:rPr lang="ko-KR" altLang="en-US" b="1" dirty="0"/>
              <a:t>어떤 공연을 봤나요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3470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앞에서 공부한 어휘를 </a:t>
            </a:r>
            <a:r>
              <a:rPr lang="ko-KR" altLang="en-US" b="1" dirty="0" smtClean="0"/>
              <a:t>맞춰 봅시다</a:t>
            </a:r>
            <a:r>
              <a:rPr lang="en-US" altLang="ko-KR" b="1" dirty="0"/>
              <a:t>!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1575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https://quizlet.com/_8ccsaj?x=1jqt&amp;i=2tig8t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69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</a:t>
            </a:r>
            <a:r>
              <a:rPr lang="en-US" altLang="ko-KR" b="1" dirty="0"/>
              <a:t>70 </a:t>
            </a:r>
            <a:r>
              <a:rPr lang="ko-KR" altLang="en-US" b="1" dirty="0"/>
              <a:t>문법 표현 </a:t>
            </a:r>
            <a:r>
              <a:rPr lang="en-US" altLang="ko-KR" b="1" dirty="0" smtClean="0"/>
              <a:t>‘–(</a:t>
            </a:r>
            <a:r>
              <a:rPr lang="ko-KR" altLang="en-US" b="1" dirty="0"/>
              <a:t>으</a:t>
            </a:r>
            <a:r>
              <a:rPr lang="en-US" altLang="ko-KR" b="1" dirty="0"/>
              <a:t>)</a:t>
            </a:r>
            <a:r>
              <a:rPr lang="ko-KR" altLang="en-US" b="1" dirty="0" smtClean="0"/>
              <a:t>ㄴ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에 </a:t>
            </a:r>
            <a:r>
              <a:rPr lang="ko-KR" altLang="en-US" b="1" dirty="0"/>
              <a:t>대해 알아봅시다</a:t>
            </a:r>
            <a:r>
              <a:rPr lang="en-US" altLang="ko-KR" b="1" dirty="0"/>
              <a:t>. </a:t>
            </a:r>
            <a:r>
              <a:rPr lang="ko-KR" altLang="en-US" b="1" dirty="0"/>
              <a:t>교재의 문장을 큰 소리로 </a:t>
            </a:r>
            <a:r>
              <a:rPr lang="ko-KR" altLang="en-US" b="1" dirty="0" smtClean="0"/>
              <a:t>읽어 보세요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0904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995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0.emf"/><Relationship Id="rId4" Type="http://schemas.openxmlformats.org/officeDocument/2006/relationships/notesSlide" Target="../notesSlides/notesSlide15.xml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4Mkp8V0vDG8?feature=oembed" TargetMode="External"/><Relationship Id="rId6" Type="http://schemas.openxmlformats.org/officeDocument/2006/relationships/image" Target="../media/image30.jpe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saj?x=1jqt&amp;i=2tig8t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lingt.com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zk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283Ppx0LGNg?feature=oembed" TargetMode="External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WDj8AUa5Zic?feature=oembed" TargetMode="External"/><Relationship Id="rId4" Type="http://schemas.openxmlformats.org/officeDocument/2006/relationships/image" Target="../media/image6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d9yU_6Z2ReU?feature=oembed" TargetMode="External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95_IiCs2wWA?feature=oembed" TargetMode="Externa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5_IiCs2wWA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youtu.be/4Mkp8V0vDG8" TargetMode="External"/><Relationship Id="rId4" Type="http://schemas.openxmlformats.org/officeDocument/2006/relationships/hyperlink" Target="https://quizlet.com/_8ccsaj?x=1jqt&amp;i=2tig8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saj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677CE84-4576-47C7-ABC0-754B226EC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112776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ㄴ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1" y="677917"/>
            <a:ext cx="12192000" cy="5473501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ko-KR" altLang="en-US" dirty="0">
                <a:latin typeface="+mj-ea"/>
                <a:ea typeface="+mj-ea"/>
              </a:rPr>
              <a:t>형용사에 붙어서 뒤에 오는 명사를 꾸며주고 구체적인 특징이나 상태를 나타낸다</a:t>
            </a:r>
            <a:r>
              <a:rPr lang="en-US" altLang="ko-KR" dirty="0">
                <a:latin typeface="+mj-ea"/>
                <a:ea typeface="+mj-ea"/>
              </a:rPr>
              <a:t>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ko-KR" altLang="en-US" dirty="0" smtClean="0">
                <a:latin typeface="+mj-ea"/>
                <a:ea typeface="+mj-ea"/>
              </a:rPr>
              <a:t>결합 정보</a:t>
            </a:r>
            <a:r>
              <a:rPr lang="en-US" altLang="ko-KR" dirty="0">
                <a:latin typeface="+mj-ea"/>
                <a:ea typeface="+mj-ea"/>
              </a:rPr>
              <a:t>: A-</a:t>
            </a:r>
            <a:r>
              <a:rPr lang="ko-KR" altLang="en-US" dirty="0">
                <a:latin typeface="+mj-ea"/>
                <a:ea typeface="+mj-ea"/>
              </a:rPr>
              <a:t>은</a:t>
            </a:r>
            <a:r>
              <a:rPr lang="en-US" altLang="ko-KR" dirty="0">
                <a:latin typeface="+mj-ea"/>
                <a:ea typeface="+mj-ea"/>
              </a:rPr>
              <a:t>/</a:t>
            </a:r>
            <a:r>
              <a:rPr lang="ko-KR" altLang="en-US" dirty="0">
                <a:latin typeface="+mj-ea"/>
                <a:ea typeface="+mj-ea"/>
              </a:rPr>
              <a:t>ㄴ </a:t>
            </a:r>
            <a:r>
              <a:rPr lang="en-US" altLang="ko-KR" dirty="0">
                <a:latin typeface="+mj-ea"/>
                <a:ea typeface="+mj-ea"/>
              </a:rPr>
              <a:t>N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O </a:t>
            </a:r>
            <a:r>
              <a:rPr lang="en-US" altLang="ko-KR" kern="0" dirty="0">
                <a:latin typeface="+mn-ea"/>
              </a:rPr>
              <a:t>  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작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</a:t>
            </a:r>
            <a:r>
              <a:rPr lang="ko-KR" altLang="en-US" kern="0" dirty="0"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+ -</a:t>
            </a:r>
            <a:r>
              <a:rPr lang="ko-KR" altLang="en-US" kern="0" dirty="0">
                <a:latin typeface="+mn-ea"/>
              </a:rPr>
              <a:t>은</a:t>
            </a:r>
            <a:r>
              <a:rPr lang="en-US" altLang="ko-KR" kern="0" dirty="0">
                <a:latin typeface="+mn-ea"/>
              </a:rPr>
              <a:t> </a:t>
            </a:r>
            <a:r>
              <a:rPr lang="ko-KR" altLang="en-US" kern="0" dirty="0">
                <a:latin typeface="+mn-ea"/>
              </a:rPr>
              <a:t>    </a:t>
            </a:r>
            <a:r>
              <a:rPr lang="en-US" altLang="ko-KR" kern="0" dirty="0">
                <a:latin typeface="+mn-ea"/>
              </a:rPr>
              <a:t>=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작은                 </a:t>
            </a:r>
            <a:r>
              <a:rPr lang="ko-KR" altLang="en-US" kern="0" dirty="0" smtClean="0">
                <a:solidFill>
                  <a:srgbClr val="FF0000"/>
                </a:solidFill>
                <a:latin typeface="+mn-ea"/>
              </a:rPr>
              <a:t> 예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)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많은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짧은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읽은</a:t>
            </a:r>
            <a:endParaRPr lang="en-US" altLang="ko-KR" kern="0" dirty="0">
              <a:solidFill>
                <a:srgbClr val="FF0000"/>
              </a:solidFill>
              <a:latin typeface="+mn-ea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X</a:t>
            </a:r>
            <a:r>
              <a:rPr lang="en-US" altLang="ko-KR" kern="0" dirty="0">
                <a:latin typeface="+mn-ea"/>
              </a:rPr>
              <a:t>    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크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  </a:t>
            </a:r>
            <a:r>
              <a:rPr lang="en-US" altLang="ko-KR" kern="0" dirty="0">
                <a:latin typeface="+mn-ea"/>
              </a:rPr>
              <a:t>+  -</a:t>
            </a:r>
            <a:r>
              <a:rPr lang="ko-KR" altLang="en-US" kern="0" dirty="0">
                <a:latin typeface="+mn-ea"/>
              </a:rPr>
              <a:t>ㄴ</a:t>
            </a:r>
            <a:r>
              <a:rPr lang="en-US" altLang="ko-KR" kern="0" dirty="0">
                <a:latin typeface="+mn-ea"/>
              </a:rPr>
              <a:t>     =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큰                   예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)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비싼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예쁜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슬픈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받침 </a:t>
            </a:r>
            <a:r>
              <a:rPr lang="ko-KR" altLang="en-US" dirty="0" err="1">
                <a:solidFill>
                  <a:srgbClr val="7030A0"/>
                </a:solidFill>
                <a:latin typeface="+mj-ea"/>
                <a:ea typeface="+mj-ea"/>
              </a:rPr>
              <a:t>ㄹ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   길</a:t>
            </a:r>
            <a:r>
              <a:rPr lang="ko-KR" altLang="en-US" dirty="0">
                <a:latin typeface="+mj-ea"/>
                <a:ea typeface="+mj-ea"/>
              </a:rPr>
              <a:t>다  </a:t>
            </a:r>
            <a:r>
              <a:rPr lang="en-US" altLang="ko-KR" dirty="0">
                <a:latin typeface="+mj-ea"/>
                <a:ea typeface="+mj-ea"/>
              </a:rPr>
              <a:t>+  -</a:t>
            </a:r>
            <a:r>
              <a:rPr lang="ko-KR" altLang="en-US" dirty="0">
                <a:latin typeface="+mj-ea"/>
                <a:ea typeface="+mj-ea"/>
              </a:rPr>
              <a:t>ㄴ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어간 ㄹ 탈락</a:t>
            </a:r>
            <a:r>
              <a:rPr lang="en-US" altLang="ko-KR" dirty="0">
                <a:latin typeface="+mj-ea"/>
                <a:ea typeface="+mj-ea"/>
              </a:rPr>
              <a:t>)   =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긴</a:t>
            </a:r>
            <a:r>
              <a:rPr lang="ko-KR" altLang="en-US" dirty="0">
                <a:latin typeface="+mj-ea"/>
                <a:ea typeface="+mj-ea"/>
              </a:rPr>
              <a:t>     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예</a:t>
            </a:r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) 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멀다</a:t>
            </a:r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→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먼</a:t>
            </a:r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,  </a:t>
            </a:r>
            <a:r>
              <a:rPr lang="ko-KR" altLang="en-US" dirty="0">
                <a:solidFill>
                  <a:srgbClr val="7030A0"/>
                </a:solidFill>
                <a:latin typeface="+mj-ea"/>
                <a:ea typeface="+mj-ea"/>
              </a:rPr>
              <a:t>달다→ 단</a:t>
            </a:r>
            <a:r>
              <a:rPr lang="en-US" altLang="ko-KR" dirty="0">
                <a:solidFill>
                  <a:srgbClr val="7030A0"/>
                </a:solidFill>
                <a:latin typeface="+mj-ea"/>
                <a:ea typeface="+mj-ea"/>
              </a:rPr>
              <a:t>   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받침 </a:t>
            </a:r>
            <a:r>
              <a:rPr lang="ko-KR" altLang="en-US" dirty="0" err="1">
                <a:solidFill>
                  <a:srgbClr val="00B0F0"/>
                </a:solidFill>
                <a:latin typeface="+mj-ea"/>
                <a:ea typeface="+mj-ea"/>
              </a:rPr>
              <a:t>ㅂ</a:t>
            </a:r>
            <a:r>
              <a:rPr lang="ko-KR" altLang="en-US" dirty="0">
                <a:latin typeface="+mj-ea"/>
                <a:ea typeface="+mj-ea"/>
              </a:rPr>
              <a:t>  </a:t>
            </a:r>
            <a:r>
              <a:rPr lang="en-US" altLang="ko-KR" dirty="0"/>
              <a:t>(</a:t>
            </a:r>
            <a:r>
              <a:rPr lang="ko-KR" altLang="en-US" dirty="0" err="1"/>
              <a:t>ㅂ</a:t>
            </a:r>
            <a:r>
              <a:rPr lang="ko-KR" altLang="en-US" dirty="0"/>
              <a:t> → 우</a:t>
            </a:r>
            <a:r>
              <a:rPr lang="en-US" altLang="ko-KR" dirty="0"/>
              <a:t>) + </a:t>
            </a:r>
            <a:r>
              <a:rPr lang="ko-KR" altLang="en-US" dirty="0"/>
              <a:t>ㄴ </a:t>
            </a:r>
            <a:r>
              <a:rPr lang="en-US" altLang="ko-KR" dirty="0"/>
              <a:t>    </a:t>
            </a:r>
            <a:r>
              <a:rPr lang="ko-KR" altLang="en-US" dirty="0">
                <a:solidFill>
                  <a:srgbClr val="00B0F0"/>
                </a:solidFill>
              </a:rPr>
              <a:t>춥다 </a:t>
            </a:r>
            <a:r>
              <a:rPr lang="ko-KR" altLang="en-US" dirty="0"/>
              <a:t> →  </a:t>
            </a:r>
            <a:r>
              <a:rPr lang="ko-KR" altLang="en-US" dirty="0" err="1">
                <a:solidFill>
                  <a:srgbClr val="00B0F0"/>
                </a:solidFill>
              </a:rPr>
              <a:t>추우</a:t>
            </a:r>
            <a:r>
              <a:rPr lang="ko-KR" altLang="en-US" dirty="0">
                <a:solidFill>
                  <a:srgbClr val="00B0F0"/>
                </a:solidFill>
              </a:rPr>
              <a:t> </a:t>
            </a:r>
            <a:r>
              <a:rPr lang="en-US" altLang="ko-KR" dirty="0">
                <a:solidFill>
                  <a:srgbClr val="00B0F0"/>
                </a:solidFill>
              </a:rPr>
              <a:t>+ </a:t>
            </a:r>
            <a:r>
              <a:rPr lang="ko-KR" altLang="en-US" dirty="0">
                <a:solidFill>
                  <a:srgbClr val="00B0F0"/>
                </a:solidFill>
              </a:rPr>
              <a:t>ㄴ</a:t>
            </a:r>
            <a:r>
              <a:rPr lang="ko-KR" altLang="en-US" dirty="0"/>
              <a:t> </a:t>
            </a:r>
            <a:r>
              <a:rPr lang="en-US" altLang="ko-KR" dirty="0"/>
              <a:t>=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B0F0"/>
                </a:solidFill>
              </a:rPr>
              <a:t>추운</a:t>
            </a: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  </a:t>
            </a:r>
            <a:endParaRPr lang="en-US" altLang="ko-KR" dirty="0">
              <a:latin typeface="+mj-ea"/>
              <a:ea typeface="+mj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예</a:t>
            </a:r>
            <a:r>
              <a:rPr lang="en-US" altLang="ko-KR" dirty="0">
                <a:solidFill>
                  <a:srgbClr val="00B0F0"/>
                </a:solidFill>
                <a:latin typeface="+mj-ea"/>
                <a:ea typeface="+mj-ea"/>
              </a:rPr>
              <a:t>) </a:t>
            </a: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덥다→ 더운</a:t>
            </a:r>
            <a:r>
              <a:rPr lang="en-US" altLang="ko-KR" dirty="0">
                <a:solidFill>
                  <a:srgbClr val="00B0F0"/>
                </a:solidFill>
                <a:latin typeface="+mj-ea"/>
                <a:ea typeface="+mj-ea"/>
              </a:rPr>
              <a:t>,    </a:t>
            </a: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즐겁다→ 즐거운</a:t>
            </a:r>
            <a:r>
              <a:rPr lang="en-US" altLang="ko-KR" dirty="0">
                <a:solidFill>
                  <a:srgbClr val="00B0F0"/>
                </a:solidFill>
                <a:latin typeface="+mj-ea"/>
                <a:ea typeface="+mj-ea"/>
              </a:rPr>
              <a:t>,   </a:t>
            </a:r>
            <a:r>
              <a:rPr lang="ko-KR" altLang="en-US" dirty="0">
                <a:solidFill>
                  <a:srgbClr val="00B0F0"/>
                </a:solidFill>
                <a:latin typeface="+mj-ea"/>
                <a:ea typeface="+mj-ea"/>
              </a:rPr>
              <a:t>쉽다→ 쉬운   아름답다 → 아름다운 </a:t>
            </a:r>
            <a:r>
              <a:rPr lang="ko-KR" altLang="en-US" dirty="0">
                <a:latin typeface="+mj-ea"/>
                <a:ea typeface="+mj-ea"/>
              </a:rPr>
              <a:t> </a:t>
            </a:r>
            <a:endParaRPr lang="en-US" altLang="ko-KR" dirty="0">
              <a:latin typeface="+mj-ea"/>
              <a:ea typeface="+mj-ea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C048ACAF-623E-40FF-BB5B-7C38E14D8207}"/>
              </a:ext>
            </a:extLst>
          </p:cNvPr>
          <p:cNvCxnSpPr/>
          <p:nvPr/>
        </p:nvCxnSpPr>
        <p:spPr>
          <a:xfrm flipH="1">
            <a:off x="2333297" y="2412124"/>
            <a:ext cx="141889" cy="3626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C56F6F1F-9C89-4786-BFE7-41B26107D5B4}"/>
              </a:ext>
            </a:extLst>
          </p:cNvPr>
          <p:cNvCxnSpPr/>
          <p:nvPr/>
        </p:nvCxnSpPr>
        <p:spPr>
          <a:xfrm flipH="1">
            <a:off x="2359572" y="3147861"/>
            <a:ext cx="141889" cy="3626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6EBA592E-2BAC-4BEE-8880-0B5D05F1ED08}"/>
              </a:ext>
            </a:extLst>
          </p:cNvPr>
          <p:cNvCxnSpPr/>
          <p:nvPr/>
        </p:nvCxnSpPr>
        <p:spPr>
          <a:xfrm flipH="1">
            <a:off x="2249208" y="3904598"/>
            <a:ext cx="141889" cy="3626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="" xmlns:a16="http://schemas.microsoft.com/office/drawing/2014/main" id="{9B53C55A-20A4-4673-AD64-647FBD044A7D}"/>
              </a:ext>
            </a:extLst>
          </p:cNvPr>
          <p:cNvCxnSpPr/>
          <p:nvPr/>
        </p:nvCxnSpPr>
        <p:spPr>
          <a:xfrm flipH="1">
            <a:off x="1912265" y="4198885"/>
            <a:ext cx="189186" cy="136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13A8A98-2288-490D-81F2-D804BC6FA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101" y="0"/>
            <a:ext cx="9101797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830CF6A-75E1-4441-8D80-E3C054ED475A}"/>
              </a:ext>
            </a:extLst>
          </p:cNvPr>
          <p:cNvSpPr txBox="1"/>
          <p:nvPr/>
        </p:nvSpPr>
        <p:spPr>
          <a:xfrm>
            <a:off x="5108030" y="3101172"/>
            <a:ext cx="1481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재미있는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7086980-BB99-41E3-AD4F-85765475FD81}"/>
              </a:ext>
            </a:extLst>
          </p:cNvPr>
          <p:cNvSpPr txBox="1"/>
          <p:nvPr/>
        </p:nvSpPr>
        <p:spPr>
          <a:xfrm>
            <a:off x="5943603" y="4209395"/>
            <a:ext cx="851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비싼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F8C399-E5A5-4981-8049-650AF5C04BF4}"/>
              </a:ext>
            </a:extLst>
          </p:cNvPr>
          <p:cNvSpPr txBox="1"/>
          <p:nvPr/>
        </p:nvSpPr>
        <p:spPr>
          <a:xfrm>
            <a:off x="5076502" y="5346599"/>
            <a:ext cx="1481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아름다운</a:t>
            </a:r>
          </a:p>
        </p:txBody>
      </p:sp>
    </p:spTree>
    <p:extLst>
      <p:ext uri="{BB962C8B-B14F-4D97-AF65-F5344CB8AC3E}">
        <p14:creationId xmlns:p14="http://schemas.microsoft.com/office/powerpoint/2010/main" val="215080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B1BEC8E-4E9E-4248-935D-A30F2FDCC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62" y="0"/>
            <a:ext cx="11748876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1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마다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488731" y="804945"/>
            <a:ext cx="11256579" cy="5346473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>
                <a:latin typeface="+mn-ea"/>
                <a:ea typeface="+mn-ea"/>
              </a:rPr>
              <a:t>명사에 붙어서 모두 비슷한 상황에 있거나 각 상황이 되풀이됨을 나타낸다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>
                <a:latin typeface="+mn-ea"/>
                <a:ea typeface="+mn-ea"/>
              </a:rPr>
              <a:t>특히 시간 어휘와 함께 사용해서 </a:t>
            </a:r>
            <a:r>
              <a:rPr lang="en-US" altLang="ko-KR" dirty="0">
                <a:latin typeface="+mn-ea"/>
                <a:ea typeface="+mn-ea"/>
              </a:rPr>
              <a:t>‘</a:t>
            </a:r>
            <a:r>
              <a:rPr lang="ko-KR" altLang="en-US" dirty="0">
                <a:latin typeface="+mn-ea"/>
                <a:ea typeface="+mn-ea"/>
              </a:rPr>
              <a:t>그 시간에는 꼭 빠지지 않고</a:t>
            </a:r>
            <a:r>
              <a:rPr lang="en-US" altLang="ko-KR" dirty="0">
                <a:latin typeface="+mn-ea"/>
                <a:ea typeface="+mn-ea"/>
              </a:rPr>
              <a:t>’</a:t>
            </a:r>
            <a:r>
              <a:rPr lang="ko-KR" altLang="en-US" dirty="0">
                <a:latin typeface="+mn-ea"/>
                <a:ea typeface="+mn-ea"/>
              </a:rPr>
              <a:t>라는 의미를 표현한다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>
                <a:latin typeface="+mn-ea"/>
                <a:ea typeface="+mn-ea"/>
              </a:rPr>
              <a:t>영어에서 </a:t>
            </a:r>
            <a:r>
              <a:rPr lang="en-US" altLang="ko-KR" dirty="0" smtClean="0">
                <a:latin typeface="+mn-ea"/>
                <a:ea typeface="+mn-ea"/>
              </a:rPr>
              <a:t>every</a:t>
            </a:r>
            <a:r>
              <a:rPr lang="ko-KR" altLang="en-US" dirty="0" smtClean="0">
                <a:latin typeface="+mn-ea"/>
                <a:ea typeface="+mn-ea"/>
              </a:rPr>
              <a:t>와 </a:t>
            </a:r>
            <a:r>
              <a:rPr lang="ko-KR" altLang="en-US" dirty="0">
                <a:latin typeface="+mn-ea"/>
                <a:ea typeface="+mn-ea"/>
              </a:rPr>
              <a:t>비슷한 의미를 가진다</a:t>
            </a:r>
            <a:r>
              <a:rPr lang="en-US" altLang="ko-KR" dirty="0">
                <a:latin typeface="+mn-ea"/>
                <a:ea typeface="+mn-ea"/>
              </a:rPr>
              <a:t>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 smtClean="0">
                <a:latin typeface="+mn-ea"/>
                <a:ea typeface="+mn-ea"/>
              </a:rPr>
              <a:t>결합 정보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>
                <a:latin typeface="+mn-ea"/>
                <a:ea typeface="+mn-ea"/>
              </a:rPr>
              <a:t>받침에 상관없이 </a:t>
            </a:r>
            <a:r>
              <a:rPr lang="en-US" altLang="ko-KR" dirty="0" smtClean="0">
                <a:latin typeface="+mn-ea"/>
                <a:ea typeface="+mn-ea"/>
              </a:rPr>
              <a:t>‘N</a:t>
            </a:r>
            <a:r>
              <a:rPr lang="ko-KR" altLang="en-US" dirty="0" smtClean="0">
                <a:latin typeface="+mn-ea"/>
                <a:ea typeface="+mn-ea"/>
              </a:rPr>
              <a:t>마다</a:t>
            </a:r>
            <a:r>
              <a:rPr lang="en-US" altLang="ko-KR" dirty="0" smtClean="0">
                <a:latin typeface="+mn-ea"/>
                <a:ea typeface="+mn-ea"/>
              </a:rPr>
              <a:t>’</a:t>
            </a:r>
            <a:endParaRPr lang="en-US" altLang="ko-KR" dirty="0">
              <a:latin typeface="+mn-ea"/>
              <a:ea typeface="+mn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dirty="0">
                <a:latin typeface="+mn-ea"/>
                <a:ea typeface="+mn-ea"/>
              </a:rPr>
              <a:t>예</a:t>
            </a:r>
            <a:r>
              <a:rPr lang="en-US" altLang="ko-KR" dirty="0">
                <a:latin typeface="+mn-ea"/>
                <a:ea typeface="+mn-ea"/>
              </a:rPr>
              <a:t>) </a:t>
            </a:r>
            <a:r>
              <a:rPr lang="ko-KR" altLang="en-US" dirty="0">
                <a:latin typeface="+mn-ea"/>
                <a:ea typeface="+mn-ea"/>
              </a:rPr>
              <a:t>월요일마다 </a:t>
            </a:r>
            <a:r>
              <a:rPr lang="en-US" altLang="ko-KR" dirty="0">
                <a:latin typeface="+mn-ea"/>
                <a:ea typeface="+mn-ea"/>
              </a:rPr>
              <a:t>every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en-US" altLang="ko-KR" dirty="0">
                <a:latin typeface="+mn-ea"/>
                <a:ea typeface="+mn-ea"/>
              </a:rPr>
              <a:t>Monday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dirty="0">
                <a:latin typeface="+mn-ea"/>
                <a:ea typeface="+mn-ea"/>
              </a:rPr>
              <a:t>     </a:t>
            </a:r>
            <a:r>
              <a:rPr lang="ko-KR" altLang="en-US" dirty="0">
                <a:latin typeface="+mn-ea"/>
                <a:ea typeface="+mn-ea"/>
              </a:rPr>
              <a:t>아침마다 </a:t>
            </a:r>
            <a:r>
              <a:rPr lang="en-US" altLang="ko-KR" dirty="0">
                <a:latin typeface="+mn-ea"/>
                <a:ea typeface="+mn-ea"/>
              </a:rPr>
              <a:t>every morning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dirty="0">
                <a:latin typeface="+mn-ea"/>
                <a:ea typeface="+mn-ea"/>
              </a:rPr>
              <a:t>     </a:t>
            </a:r>
            <a:r>
              <a:rPr lang="ko-KR" altLang="en-US" dirty="0">
                <a:latin typeface="+mn-ea"/>
                <a:ea typeface="+mn-ea"/>
              </a:rPr>
              <a:t>저녁마다 </a:t>
            </a:r>
            <a:r>
              <a:rPr lang="en-US" altLang="ko-KR" dirty="0">
                <a:latin typeface="+mn-ea"/>
                <a:ea typeface="+mn-ea"/>
              </a:rPr>
              <a:t>every evening</a:t>
            </a:r>
          </a:p>
        </p:txBody>
      </p:sp>
    </p:spTree>
    <p:extLst>
      <p:ext uri="{BB962C8B-B14F-4D97-AF65-F5344CB8AC3E}">
        <p14:creationId xmlns:p14="http://schemas.microsoft.com/office/powerpoint/2010/main" val="28280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82B9A96-6451-45CB-B4F2-D0D36A5E0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169" y="0"/>
            <a:ext cx="9073661" cy="61995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EA9CAED-7C82-4243-8513-5322E70D287B}"/>
              </a:ext>
            </a:extLst>
          </p:cNvPr>
          <p:cNvSpPr txBox="1"/>
          <p:nvPr/>
        </p:nvSpPr>
        <p:spPr>
          <a:xfrm>
            <a:off x="5565228" y="3129169"/>
            <a:ext cx="2490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저녁마다 운동해요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EB3670-D36A-4780-9A20-4195A4D1EAAE}"/>
              </a:ext>
            </a:extLst>
          </p:cNvPr>
          <p:cNvSpPr txBox="1"/>
          <p:nvPr/>
        </p:nvSpPr>
        <p:spPr>
          <a:xfrm>
            <a:off x="5123793" y="4321168"/>
            <a:ext cx="3263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주말마다 피아노를 배워요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FA7C09C-03CC-4CA3-ACF1-A16614942819}"/>
              </a:ext>
            </a:extLst>
          </p:cNvPr>
          <p:cNvSpPr txBox="1"/>
          <p:nvPr/>
        </p:nvSpPr>
        <p:spPr>
          <a:xfrm>
            <a:off x="5060729" y="5525528"/>
            <a:ext cx="3263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토요일마다 인형극을 봐요</a:t>
            </a:r>
          </a:p>
        </p:txBody>
      </p:sp>
    </p:spTree>
    <p:extLst>
      <p:ext uri="{BB962C8B-B14F-4D97-AF65-F5344CB8AC3E}">
        <p14:creationId xmlns:p14="http://schemas.microsoft.com/office/powerpoint/2010/main" val="27570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AB591B8-F080-4368-9C63-E26C529FD2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148119" cy="84197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CDD8AFB-B614-480B-A6F0-819D409038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7682"/>
          <a:stretch/>
        </p:blipFill>
        <p:spPr>
          <a:xfrm>
            <a:off x="0" y="841972"/>
            <a:ext cx="9620038" cy="534097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D397616F-9630-496F-BBC3-EA26AEDB6D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5149" y="4666488"/>
            <a:ext cx="2534970" cy="1095469"/>
          </a:xfrm>
          <a:prstGeom prst="rect">
            <a:avLst/>
          </a:prstGeom>
        </p:spPr>
      </p:pic>
      <p:pic>
        <p:nvPicPr>
          <p:cNvPr id="7" name="Track 021">
            <a:hlinkClick r:id="" action="ppaction://media"/>
            <a:extLst>
              <a:ext uri="{FF2B5EF4-FFF2-40B4-BE49-F238E27FC236}">
                <a16:creationId xmlns="" xmlns:a16="http://schemas.microsoft.com/office/drawing/2014/main" id="{610F1AE0-4EB0-44E3-A798-9B797ABE9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0038" y="244176"/>
            <a:ext cx="902596" cy="902596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74D77924-DB9B-4697-AE63-9896F14F91E2}"/>
              </a:ext>
            </a:extLst>
          </p:cNvPr>
          <p:cNvSpPr/>
          <p:nvPr/>
        </p:nvSpPr>
        <p:spPr>
          <a:xfrm>
            <a:off x="888276" y="2410449"/>
            <a:ext cx="351793" cy="347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6B652D60-1883-4BB2-89B5-49AC49660372}"/>
              </a:ext>
            </a:extLst>
          </p:cNvPr>
          <p:cNvSpPr/>
          <p:nvPr/>
        </p:nvSpPr>
        <p:spPr>
          <a:xfrm>
            <a:off x="904266" y="5814303"/>
            <a:ext cx="319812" cy="3162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A32DDACA-616B-4037-B321-C1DD45948B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5018" y="2915298"/>
            <a:ext cx="3922596" cy="228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5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56092D8-2A13-4E99-A361-7808660E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13" y="0"/>
            <a:ext cx="11337388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1ECA545-0AAF-41A3-BF4D-0E7E3BECE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3" y="0"/>
            <a:ext cx="8003263" cy="95061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F91544DD-0E27-47A7-8FC8-C41E7132A1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217" b="83776"/>
          <a:stretch/>
        </p:blipFill>
        <p:spPr>
          <a:xfrm>
            <a:off x="0" y="1118572"/>
            <a:ext cx="5387926" cy="78056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0B4F269-FDB0-4BDF-85A7-DC4865EAA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281" y="2193512"/>
            <a:ext cx="5594252" cy="332720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7017CACD-60AA-4B72-B6A3-8BB6EE4B2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193513"/>
            <a:ext cx="6482281" cy="354591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921EF214-1136-424D-88F0-30693BF9B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1770" y="988280"/>
            <a:ext cx="4780230" cy="9506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189C69F-CBFB-456E-8E61-4FF772EFDA30}"/>
              </a:ext>
            </a:extLst>
          </p:cNvPr>
          <p:cNvSpPr txBox="1"/>
          <p:nvPr/>
        </p:nvSpPr>
        <p:spPr>
          <a:xfrm>
            <a:off x="7110251" y="2763143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마술쇼를 봤어요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49B3349-21C6-42B2-A219-06ECF26B8526}"/>
              </a:ext>
            </a:extLst>
          </p:cNvPr>
          <p:cNvSpPr txBox="1"/>
          <p:nvPr/>
        </p:nvSpPr>
        <p:spPr>
          <a:xfrm>
            <a:off x="11464309" y="4132883"/>
            <a:ext cx="47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</a:rPr>
              <a:t>O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곱하기 기호 10">
            <a:extLst>
              <a:ext uri="{FF2B5EF4-FFF2-40B4-BE49-F238E27FC236}">
                <a16:creationId xmlns="" xmlns:a16="http://schemas.microsoft.com/office/drawing/2014/main" id="{74384ADD-C7DF-48F3-BFB9-959753C85AEB}"/>
              </a:ext>
            </a:extLst>
          </p:cNvPr>
          <p:cNvSpPr/>
          <p:nvPr/>
        </p:nvSpPr>
        <p:spPr>
          <a:xfrm>
            <a:off x="11541898" y="4594548"/>
            <a:ext cx="317784" cy="44351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곱하기 기호 11">
            <a:extLst>
              <a:ext uri="{FF2B5EF4-FFF2-40B4-BE49-F238E27FC236}">
                <a16:creationId xmlns="" xmlns:a16="http://schemas.microsoft.com/office/drawing/2014/main" id="{D4FDD9D1-EDF3-44BE-9A27-3BFAB337AC11}"/>
              </a:ext>
            </a:extLst>
          </p:cNvPr>
          <p:cNvSpPr/>
          <p:nvPr/>
        </p:nvSpPr>
        <p:spPr>
          <a:xfrm>
            <a:off x="11541898" y="5111089"/>
            <a:ext cx="317785" cy="37048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89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347C4FD-AA19-46CF-AA79-7DDD9FDCC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2197"/>
            <a:ext cx="12191999" cy="46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9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활동들을 </a:t>
            </a:r>
            <a:r>
              <a:rPr lang="ko-KR" altLang="en-US" sz="3400" dirty="0" smtClean="0"/>
              <a:t>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화상</a:t>
            </a:r>
            <a:r>
              <a:rPr lang="en-US" altLang="ko-KR" sz="3400" dirty="0"/>
              <a:t>app</a:t>
            </a:r>
            <a:r>
              <a:rPr lang="ko-KR" altLang="en-US" sz="3400" dirty="0"/>
              <a:t>을 통해 수업을 하시는 선생님들께서도 계시지만   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sz="3400" dirty="0"/>
              <a:t>      파워포인트에 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 </a:t>
            </a:r>
            <a:endParaRPr lang="en-US" altLang="ko-KR" sz="3400" dirty="0"/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    </a:t>
            </a:r>
            <a:r>
              <a:rPr lang="ko-KR" altLang="en-US" sz="3400" dirty="0"/>
              <a:t>활용에 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="" xmlns:a16="http://schemas.microsoft.com/office/drawing/2014/main" id="{2A6DB271-6E95-4C8D-BCEA-EC32FBDFB050}"/>
              </a:ext>
            </a:extLst>
          </p:cNvPr>
          <p:cNvSpPr/>
          <p:nvPr/>
        </p:nvSpPr>
        <p:spPr>
          <a:xfrm>
            <a:off x="944217" y="3697587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="" xmlns:a16="http://schemas.microsoft.com/office/drawing/2014/main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3CEAEEE-2F51-4306-A52C-F42EC9AF9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243"/>
            <a:ext cx="5670751" cy="61587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2FE499E-DC03-4DBF-AC1A-985BD8404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751" y="3429000"/>
            <a:ext cx="6521250" cy="2753943"/>
          </a:xfrm>
          <a:prstGeom prst="rect">
            <a:avLst/>
          </a:prstGeom>
        </p:spPr>
      </p:pic>
      <p:pic>
        <p:nvPicPr>
          <p:cNvPr id="4" name="온라인 미디어 3" title="2018￫ﾅﾄ IYF ￭ﾕﾜ￪ﾵﾭ ￬ﾛﾔ￫ﾓﾜ￬ﾺﾠ￭ﾔﾄ ￫ﾶﾀ￬ﾱﾄ￬ﾶﾤ">
            <a:hlinkClick r:id="" action="ppaction://media"/>
            <a:extLst>
              <a:ext uri="{FF2B5EF4-FFF2-40B4-BE49-F238E27FC236}">
                <a16:creationId xmlns="" xmlns:a16="http://schemas.microsoft.com/office/drawing/2014/main" id="{4AEFC6D2-E1DA-44B2-BADC-B91F392F46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670750" y="0"/>
            <a:ext cx="6521250" cy="35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6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DC3C801-6A53-4394-85CD-30D29FF85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696" y="0"/>
            <a:ext cx="9506607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FCFB738-249E-4363-B528-0D8D22C0C1F3}"/>
              </a:ext>
            </a:extLst>
          </p:cNvPr>
          <p:cNvSpPr txBox="1"/>
          <p:nvPr/>
        </p:nvSpPr>
        <p:spPr>
          <a:xfrm>
            <a:off x="4398579" y="5509118"/>
            <a:ext cx="96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뮤지컬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1266E9F-FBD2-4221-B073-06AF23383D2C}"/>
              </a:ext>
            </a:extLst>
          </p:cNvPr>
          <p:cNvSpPr txBox="1"/>
          <p:nvPr/>
        </p:nvSpPr>
        <p:spPr>
          <a:xfrm>
            <a:off x="6004119" y="5509119"/>
            <a:ext cx="96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발레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DF47003-97F6-4C8F-A3C0-3530D5CEF3D5}"/>
              </a:ext>
            </a:extLst>
          </p:cNvPr>
          <p:cNvSpPr txBox="1"/>
          <p:nvPr/>
        </p:nvSpPr>
        <p:spPr>
          <a:xfrm>
            <a:off x="7321924" y="5502395"/>
            <a:ext cx="96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마술쇼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2B619B-A4A2-4A2D-93FC-F4413AD2378E}"/>
              </a:ext>
            </a:extLst>
          </p:cNvPr>
          <p:cNvSpPr txBox="1"/>
          <p:nvPr/>
        </p:nvSpPr>
        <p:spPr>
          <a:xfrm>
            <a:off x="8785800" y="5529290"/>
            <a:ext cx="96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음악회</a:t>
            </a:r>
          </a:p>
        </p:txBody>
      </p:sp>
    </p:spTree>
    <p:extLst>
      <p:ext uri="{BB962C8B-B14F-4D97-AF65-F5344CB8AC3E}">
        <p14:creationId xmlns:p14="http://schemas.microsoft.com/office/powerpoint/2010/main" val="152271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C4F90D0-E41D-447E-A580-2A0929F6F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548" y="0"/>
            <a:ext cx="10304904" cy="6182943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958DDE65-406D-4EE9-B251-2B91F3978276}"/>
              </a:ext>
            </a:extLst>
          </p:cNvPr>
          <p:cNvCxnSpPr/>
          <p:nvPr/>
        </p:nvCxnSpPr>
        <p:spPr>
          <a:xfrm>
            <a:off x="4054288" y="1526241"/>
            <a:ext cx="3462618" cy="38391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26BB7150-E8D4-4F13-AF92-8AE3E0B35DC4}"/>
              </a:ext>
            </a:extLst>
          </p:cNvPr>
          <p:cNvCxnSpPr/>
          <p:nvPr/>
        </p:nvCxnSpPr>
        <p:spPr>
          <a:xfrm flipV="1">
            <a:off x="4054288" y="1526241"/>
            <a:ext cx="3462618" cy="19027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D13CC551-33AC-4169-AECD-328A75107D27}"/>
              </a:ext>
            </a:extLst>
          </p:cNvPr>
          <p:cNvCxnSpPr/>
          <p:nvPr/>
        </p:nvCxnSpPr>
        <p:spPr>
          <a:xfrm flipV="1">
            <a:off x="4054288" y="3489512"/>
            <a:ext cx="3462618" cy="18758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69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B6D54B6-70A5-42EE-BF9E-54A03E905B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30"/>
          <a:stretch/>
        </p:blipFill>
        <p:spPr>
          <a:xfrm>
            <a:off x="0" y="409903"/>
            <a:ext cx="6369269" cy="577304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AF49D13-CE96-43B4-94C2-D360F4030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269" y="17110"/>
            <a:ext cx="5822731" cy="6182942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BE4FCC8C-955C-4803-9EA8-60E5290F3863}"/>
              </a:ext>
            </a:extLst>
          </p:cNvPr>
          <p:cNvCxnSpPr/>
          <p:nvPr/>
        </p:nvCxnSpPr>
        <p:spPr>
          <a:xfrm>
            <a:off x="6369269" y="1718436"/>
            <a:ext cx="0" cy="882869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B5DAD80-907D-4DAA-94E2-B67EB1BE09EB}"/>
              </a:ext>
            </a:extLst>
          </p:cNvPr>
          <p:cNvSpPr txBox="1"/>
          <p:nvPr/>
        </p:nvSpPr>
        <p:spPr>
          <a:xfrm>
            <a:off x="3231935" y="3456827"/>
            <a:ext cx="772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높은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1AB65A-D4CC-4478-8804-B1872D57376B}"/>
              </a:ext>
            </a:extLst>
          </p:cNvPr>
          <p:cNvSpPr txBox="1"/>
          <p:nvPr/>
        </p:nvSpPr>
        <p:spPr>
          <a:xfrm>
            <a:off x="3851425" y="5276816"/>
            <a:ext cx="772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작은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2018213-91E4-4BF2-A830-3C94063087DE}"/>
              </a:ext>
            </a:extLst>
          </p:cNvPr>
          <p:cNvSpPr txBox="1"/>
          <p:nvPr/>
        </p:nvSpPr>
        <p:spPr>
          <a:xfrm>
            <a:off x="9317423" y="423351"/>
            <a:ext cx="1355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재미있는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95C99AB-0FCF-46AC-B507-A2D0E46CCFD2}"/>
              </a:ext>
            </a:extLst>
          </p:cNvPr>
          <p:cNvSpPr txBox="1"/>
          <p:nvPr/>
        </p:nvSpPr>
        <p:spPr>
          <a:xfrm>
            <a:off x="10357945" y="2065286"/>
            <a:ext cx="78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짧은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517F8DE-2B3C-4F1A-978E-9202993249A8}"/>
              </a:ext>
            </a:extLst>
          </p:cNvPr>
          <p:cNvSpPr txBox="1"/>
          <p:nvPr/>
        </p:nvSpPr>
        <p:spPr>
          <a:xfrm>
            <a:off x="9680033" y="5328751"/>
            <a:ext cx="788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비싼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5B8E400-1A97-42E2-9002-3B172AD721F1}"/>
              </a:ext>
            </a:extLst>
          </p:cNvPr>
          <p:cNvSpPr txBox="1"/>
          <p:nvPr/>
        </p:nvSpPr>
        <p:spPr>
          <a:xfrm>
            <a:off x="10783617" y="3697017"/>
            <a:ext cx="78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더운</a:t>
            </a:r>
          </a:p>
        </p:txBody>
      </p:sp>
    </p:spTree>
    <p:extLst>
      <p:ext uri="{BB962C8B-B14F-4D97-AF65-F5344CB8AC3E}">
        <p14:creationId xmlns:p14="http://schemas.microsoft.com/office/powerpoint/2010/main" val="275755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C7326D0-3922-4388-BDDD-9D29D2597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862" y="0"/>
            <a:ext cx="9932276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B56759-A17C-4913-979E-8A96ECDA73F5}"/>
              </a:ext>
            </a:extLst>
          </p:cNvPr>
          <p:cNvSpPr txBox="1"/>
          <p:nvPr/>
        </p:nvSpPr>
        <p:spPr>
          <a:xfrm>
            <a:off x="6180093" y="2916621"/>
            <a:ext cx="1040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맛있는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880271B-16A0-4096-8294-650890F30CEA}"/>
              </a:ext>
            </a:extLst>
          </p:cNvPr>
          <p:cNvSpPr txBox="1"/>
          <p:nvPr/>
        </p:nvSpPr>
        <p:spPr>
          <a:xfrm>
            <a:off x="6448097" y="4177864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예쁜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01AFCC0-D54B-4DDC-83F3-5CD9CD4AC87A}"/>
              </a:ext>
            </a:extLst>
          </p:cNvPr>
          <p:cNvSpPr txBox="1"/>
          <p:nvPr/>
        </p:nvSpPr>
        <p:spPr>
          <a:xfrm>
            <a:off x="6258910" y="5522109"/>
            <a:ext cx="1198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귀여운</a:t>
            </a:r>
          </a:p>
        </p:txBody>
      </p:sp>
    </p:spTree>
    <p:extLst>
      <p:ext uri="{BB962C8B-B14F-4D97-AF65-F5344CB8AC3E}">
        <p14:creationId xmlns:p14="http://schemas.microsoft.com/office/powerpoint/2010/main" val="126792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AD9261E-D468-4C5F-826D-851C11BEE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213" y="0"/>
            <a:ext cx="9979573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8097204-921E-405E-9E5E-AA6A8C9431AF}"/>
              </a:ext>
            </a:extLst>
          </p:cNvPr>
          <p:cNvSpPr txBox="1"/>
          <p:nvPr/>
        </p:nvSpPr>
        <p:spPr>
          <a:xfrm>
            <a:off x="6096000" y="2601312"/>
            <a:ext cx="1581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일요일마다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B35DF4E-7C11-406A-9A88-A934FA9DA3DA}"/>
              </a:ext>
            </a:extLst>
          </p:cNvPr>
          <p:cNvSpPr txBox="1"/>
          <p:nvPr/>
        </p:nvSpPr>
        <p:spPr>
          <a:xfrm>
            <a:off x="6253660" y="3862552"/>
            <a:ext cx="1234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저녁마다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ACA24E7-ADC7-45F0-9C77-2F066E5E4091}"/>
              </a:ext>
            </a:extLst>
          </p:cNvPr>
          <p:cNvSpPr txBox="1"/>
          <p:nvPr/>
        </p:nvSpPr>
        <p:spPr>
          <a:xfrm>
            <a:off x="6321978" y="5155327"/>
            <a:ext cx="1234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아침마다</a:t>
            </a:r>
          </a:p>
        </p:txBody>
      </p:sp>
    </p:spTree>
    <p:extLst>
      <p:ext uri="{BB962C8B-B14F-4D97-AF65-F5344CB8AC3E}">
        <p14:creationId xmlns:p14="http://schemas.microsoft.com/office/powerpoint/2010/main" val="425889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36C96E74-DE2D-4B31-A1F9-EA55997A33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58" t="5238" r="8151" b="4048"/>
          <a:stretch/>
        </p:blipFill>
        <p:spPr>
          <a:xfrm>
            <a:off x="0" y="0"/>
            <a:ext cx="6025243" cy="62211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EC98EB1-16E2-4CAC-9649-2B19D8767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244" y="1020535"/>
            <a:ext cx="6166756" cy="418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8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</a:t>
            </a:r>
            <a:r>
              <a:rPr lang="en-US" altLang="ko-KR" sz="2300" kern="0" dirty="0" smtClean="0">
                <a:latin typeface="+mn-ea"/>
                <a:ea typeface="+mn-ea"/>
              </a:rPr>
              <a:t>. </a:t>
            </a:r>
            <a:r>
              <a:rPr lang="en-US" altLang="ko-KR" sz="2300" kern="0" dirty="0">
                <a:latin typeface="+mn-ea"/>
                <a:ea typeface="+mn-ea"/>
              </a:rPr>
              <a:t>32-34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8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400" dirty="0">
                <a:hlinkClick r:id="rId3"/>
              </a:rPr>
              <a:t>https://quizlet.com/_8ccsaj?x=1jqt&amp;i=2tig8t</a:t>
            </a:r>
            <a:endParaRPr lang="en-US" altLang="ko-KR" sz="240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(8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457200" indent="-2794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호랑이는 죽어서 가죽을 남기고 사람은 죽어서 이름을 남긴다</a:t>
            </a:r>
            <a:r>
              <a:rPr lang="en-US" altLang="ko-KR" sz="2300" kern="0" dirty="0"/>
              <a:t>.”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457200" indent="-2794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/>
              <a:t>p. 72</a:t>
            </a:r>
            <a:r>
              <a:rPr lang="ko-KR" altLang="en-US" sz="2300" kern="0" dirty="0"/>
              <a:t> 문제 </a:t>
            </a:r>
            <a:r>
              <a:rPr lang="en-US" altLang="ko-KR" sz="2300" kern="0" dirty="0"/>
              <a:t>2. </a:t>
            </a:r>
            <a:r>
              <a:rPr lang="ko-KR" altLang="en-US" sz="2300" kern="0" dirty="0"/>
              <a:t>주말에 무엇을 먹고 </a:t>
            </a:r>
            <a:r>
              <a:rPr lang="ko-KR" altLang="en-US" sz="2300" kern="0" dirty="0" err="1"/>
              <a:t>싶은지</a:t>
            </a:r>
            <a:r>
              <a:rPr lang="en-US" altLang="ko-KR" sz="2300" kern="0" dirty="0"/>
              <a:t>, </a:t>
            </a:r>
            <a:r>
              <a:rPr lang="ko-KR" altLang="en-US" sz="2300" kern="0" dirty="0"/>
              <a:t>무엇을 하고 </a:t>
            </a:r>
            <a:r>
              <a:rPr lang="ko-KR" altLang="en-US" sz="2300" kern="0" dirty="0" err="1"/>
              <a:t>싶은지</a:t>
            </a:r>
            <a:r>
              <a:rPr lang="en-US" altLang="ko-KR" sz="2300" kern="0" dirty="0"/>
              <a:t>, </a:t>
            </a:r>
            <a:r>
              <a:rPr lang="ko-KR" altLang="en-US" sz="2300" kern="0" dirty="0"/>
              <a:t>또 그것은 </a:t>
            </a:r>
            <a:r>
              <a:rPr lang="ko-KR" altLang="en-US" sz="2300" kern="0" dirty="0" err="1"/>
              <a:t>어떤지</a:t>
            </a:r>
            <a:r>
              <a:rPr lang="ko-KR" altLang="en-US" sz="2300" kern="0" dirty="0"/>
              <a:t> 쓴 다음 </a:t>
            </a:r>
            <a:r>
              <a:rPr lang="en-US" altLang="ko-KR" sz="2300" kern="0" dirty="0">
                <a:hlinkClick r:id="rId4"/>
              </a:rPr>
              <a:t>https://www.lingt.com/</a:t>
            </a:r>
            <a:r>
              <a:rPr lang="en-US" altLang="ko-KR" sz="2300" kern="0" dirty="0"/>
              <a:t>  </a:t>
            </a:r>
            <a:r>
              <a:rPr lang="ko-KR" altLang="en-US" sz="2300" kern="0" dirty="0"/>
              <a:t>들어가서 본인의 목소리로 읽고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E22A7972-7878-4420-91B6-6258CCA5122E}"/>
              </a:ext>
            </a:extLst>
          </p:cNvPr>
          <p:cNvGrpSpPr/>
          <p:nvPr/>
        </p:nvGrpSpPr>
        <p:grpSpPr>
          <a:xfrm>
            <a:off x="0" y="0"/>
            <a:ext cx="12192000" cy="6182943"/>
            <a:chOff x="0" y="0"/>
            <a:chExt cx="12192000" cy="6182943"/>
          </a:xfrm>
        </p:grpSpPr>
        <p:pic>
          <p:nvPicPr>
            <p:cNvPr id="2" name="그림 1">
              <a:extLst>
                <a:ext uri="{FF2B5EF4-FFF2-40B4-BE49-F238E27FC236}">
                  <a16:creationId xmlns="" xmlns:a16="http://schemas.microsoft.com/office/drawing/2014/main" id="{1E6AD9C7-17F4-46FA-A305-283222F66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728545" cy="896293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="" xmlns:a16="http://schemas.microsoft.com/office/drawing/2014/main" id="{DF61CC9B-F16A-45B2-8B5F-DE5089AF2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896293"/>
              <a:ext cx="7457090" cy="5286650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="" xmlns:a16="http://schemas.microsoft.com/office/drawing/2014/main" id="{6CF636A7-94D8-4B3E-BA46-AB53AF08E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7090" y="896293"/>
              <a:ext cx="4734910" cy="528665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="" xmlns:a16="http://schemas.microsoft.com/office/drawing/2014/main" id="{07497824-20E9-4D8A-902C-79C0BC7C5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57090" y="883287"/>
              <a:ext cx="2716040" cy="896293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="" xmlns:a16="http://schemas.microsoft.com/office/drawing/2014/main" id="{DD0C66AD-6EB8-4058-B9F1-A76EADB28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28545" y="0"/>
              <a:ext cx="3728545" cy="89629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="" xmlns:a16="http://schemas.microsoft.com/office/drawing/2014/main" id="{6EAA0227-C03C-4D1A-B3E1-6CC56659D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47933" y="6060"/>
              <a:ext cx="4734910" cy="950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44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7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7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  <a:r>
              <a:rPr lang="en-US" altLang="ko-KR" dirty="0">
                <a:hlinkClick r:id="rId3"/>
              </a:rPr>
              <a:t>https://quizlet.com/_8ccrzk?x=1jqt&amp;i=2tig8t</a:t>
            </a: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80FD474-1157-47F1-B83A-D763F8CB5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7847699" cy="619552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38D9DA9C-3AF2-41D8-B9FC-B7D89DB83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698" y="0"/>
            <a:ext cx="4344302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7290FBF-1281-4D71-ACEA-2259B013D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737" y="0"/>
            <a:ext cx="8003263" cy="6182943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8F70DD90-49BB-48F4-9817-BD03535EEC1E}"/>
              </a:ext>
            </a:extLst>
          </p:cNvPr>
          <p:cNvGrpSpPr/>
          <p:nvPr/>
        </p:nvGrpSpPr>
        <p:grpSpPr>
          <a:xfrm>
            <a:off x="-3" y="0"/>
            <a:ext cx="4188739" cy="3268301"/>
            <a:chOff x="-3" y="0"/>
            <a:chExt cx="4188739" cy="3268301"/>
          </a:xfrm>
        </p:grpSpPr>
        <p:pic>
          <p:nvPicPr>
            <p:cNvPr id="6" name="그림 5">
              <a:extLst>
                <a:ext uri="{FF2B5EF4-FFF2-40B4-BE49-F238E27FC236}">
                  <a16:creationId xmlns="" xmlns:a16="http://schemas.microsoft.com/office/drawing/2014/main" id="{521563BE-2499-4E9C-9657-078A4DAC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" y="0"/>
              <a:ext cx="3102321" cy="3268301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="" xmlns:a16="http://schemas.microsoft.com/office/drawing/2014/main" id="{611A04D2-4338-4CA9-922C-B470A972F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02320" y="0"/>
              <a:ext cx="1086416" cy="2364828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72AD0526-D172-48E1-87FC-5C55F0B87BAA}"/>
              </a:ext>
            </a:extLst>
          </p:cNvPr>
          <p:cNvGrpSpPr/>
          <p:nvPr/>
        </p:nvGrpSpPr>
        <p:grpSpPr>
          <a:xfrm>
            <a:off x="0" y="2034451"/>
            <a:ext cx="4555400" cy="4148492"/>
            <a:chOff x="0" y="2034451"/>
            <a:chExt cx="4555400" cy="4148492"/>
          </a:xfrm>
        </p:grpSpPr>
        <p:pic>
          <p:nvPicPr>
            <p:cNvPr id="3" name="그림 2">
              <a:extLst>
                <a:ext uri="{FF2B5EF4-FFF2-40B4-BE49-F238E27FC236}">
                  <a16:creationId xmlns="" xmlns:a16="http://schemas.microsoft.com/office/drawing/2014/main" id="{ECF3B107-A8D5-4286-8A00-898964863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279228"/>
              <a:ext cx="4256872" cy="2903715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="" xmlns:a16="http://schemas.microsoft.com/office/drawing/2014/main" id="{53096EE6-A81F-45B6-9779-DD43AFFE2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034451"/>
              <a:ext cx="4188737" cy="1394549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AEB9CE5A-A04C-4595-928A-DEA589DFC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79683" y="4920271"/>
              <a:ext cx="1575717" cy="12434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2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E283CE58-B2A0-415C-82C1-D66CAAA54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45"/>
            <a:ext cx="6735778" cy="47983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8448BA0-9839-4F77-AF7D-8717C04FF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0620"/>
            <a:ext cx="5785945" cy="555232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B8C415F2-796A-46CF-886E-C204417121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521"/>
          <a:stretch/>
        </p:blipFill>
        <p:spPr>
          <a:xfrm>
            <a:off x="5927834" y="630619"/>
            <a:ext cx="6264166" cy="555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8522F19-942E-45F3-AE44-D68CD7B7C2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3"/>
          <a:stretch/>
        </p:blipFill>
        <p:spPr>
          <a:xfrm>
            <a:off x="0" y="0"/>
            <a:ext cx="638503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2583030-6623-415C-BE2D-DAFCEA0374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79" r="5398" b="9589"/>
          <a:stretch/>
        </p:blipFill>
        <p:spPr>
          <a:xfrm>
            <a:off x="6495393" y="0"/>
            <a:ext cx="5696607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7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97313C3-0619-4F19-A705-C8D95AF21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115" y="94596"/>
            <a:ext cx="5866646" cy="51604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DDFA5D1-4A1B-438B-AD5A-DA9D351951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48"/>
          <a:stretch/>
        </p:blipFill>
        <p:spPr>
          <a:xfrm>
            <a:off x="0" y="693683"/>
            <a:ext cx="12192000" cy="548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ﾗﾭ￬ﾂﾬ￪ﾰﾀ ￬ﾈﾠ￬ﾈﾠ - ￬ﾝﾴ￬ﾄﾱ￪ﾳﾄ￬ﾝﾘ ￬ﾜﾄ￭ﾙﾔ￫ﾏﾄ ￭ﾚﾌ￪ﾵﾰ_#001">
            <a:hlinkClick r:id="" action="ppaction://media"/>
            <a:extLst>
              <a:ext uri="{FF2B5EF4-FFF2-40B4-BE49-F238E27FC236}">
                <a16:creationId xmlns="" xmlns:a16="http://schemas.microsoft.com/office/drawing/2014/main" id="{490B3760-29F2-4987-B3BB-76FD649698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40675" y="804041"/>
            <a:ext cx="10421007" cy="53789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960EE17-5241-4443-A3CF-93785A395F33}"/>
              </a:ext>
            </a:extLst>
          </p:cNvPr>
          <p:cNvSpPr txBox="1"/>
          <p:nvPr/>
        </p:nvSpPr>
        <p:spPr>
          <a:xfrm>
            <a:off x="110359" y="15762"/>
            <a:ext cx="12081641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조선의 건국 </a:t>
            </a:r>
          </a:p>
        </p:txBody>
      </p:sp>
    </p:spTree>
    <p:extLst>
      <p:ext uri="{BB962C8B-B14F-4D97-AF65-F5344CB8AC3E}">
        <p14:creationId xmlns:p14="http://schemas.microsoft.com/office/powerpoint/2010/main" val="330949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ﾗﾭ￬ﾂﾬ￪ﾰﾀ ￬ﾈﾠ￬ﾈﾠ - ￬ﾈﾠ￬ﾈﾠ ￭ﾒﾀ￫ﾦﾬ￫ﾊﾔ ￬ﾡﾰ￬ﾄﾠ￬ﾋﾜ￫ﾌﾀ ￬ﾠﾄ￪ﾸﾰ ￬ﾝﾴ￬ﾕﾼ￪ﾸﾰ_#001">
            <a:hlinkClick r:id="" action="ppaction://media"/>
            <a:extLst>
              <a:ext uri="{FF2B5EF4-FFF2-40B4-BE49-F238E27FC236}">
                <a16:creationId xmlns="" xmlns:a16="http://schemas.microsoft.com/office/drawing/2014/main" id="{66FF5DBB-54D5-4FFA-9BB2-A540FF9D553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15057" y="819807"/>
            <a:ext cx="9961885" cy="536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3F1CFDF-301B-4469-A886-977169E5A737}"/>
              </a:ext>
            </a:extLst>
          </p:cNvPr>
          <p:cNvSpPr txBox="1"/>
          <p:nvPr/>
        </p:nvSpPr>
        <p:spPr>
          <a:xfrm>
            <a:off x="1056290" y="0"/>
            <a:ext cx="999533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/>
              <a:t>조선 시대 전기 이야기</a:t>
            </a:r>
          </a:p>
        </p:txBody>
      </p:sp>
    </p:spTree>
    <p:extLst>
      <p:ext uri="{BB962C8B-B14F-4D97-AF65-F5344CB8AC3E}">
        <p14:creationId xmlns:p14="http://schemas.microsoft.com/office/powerpoint/2010/main" val="4300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ﾗﾭ￬ﾂﾬ￪ﾰﾀ ￬ﾈﾠ￬ﾈﾠ - ￬ﾈﾠ￬ﾈﾠ ￭ﾒﾀ￫ﾦﾬ￫ﾊﾔ ￬ﾡﾰ￬ﾄﾠ￬ﾋﾜ￫ﾌﾀ ￭ﾛﾄ￪ﾸﾰ ￬ﾝﾴ￬ﾕﾼ￪ﾸﾰ_#001">
            <a:hlinkClick r:id="" action="ppaction://media"/>
            <a:extLst>
              <a:ext uri="{FF2B5EF4-FFF2-40B4-BE49-F238E27FC236}">
                <a16:creationId xmlns="" xmlns:a16="http://schemas.microsoft.com/office/drawing/2014/main" id="{5C128FFB-941D-4154-B524-5CA87C3549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11621" y="898634"/>
            <a:ext cx="10168758" cy="52843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C57BAF-5BD8-4D6B-B909-56E0921278E9}"/>
              </a:ext>
            </a:extLst>
          </p:cNvPr>
          <p:cNvSpPr txBox="1"/>
          <p:nvPr/>
        </p:nvSpPr>
        <p:spPr>
          <a:xfrm>
            <a:off x="1576552" y="0"/>
            <a:ext cx="9285889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/>
              <a:t>조선 시대 후기 이야기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2820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15796D8-C5C9-4665-8CD9-6071D3C770BC}"/>
              </a:ext>
            </a:extLst>
          </p:cNvPr>
          <p:cNvSpPr txBox="1"/>
          <p:nvPr/>
        </p:nvSpPr>
        <p:spPr>
          <a:xfrm>
            <a:off x="0" y="31532"/>
            <a:ext cx="12192000" cy="61863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/>
              <a:t>조선을 건국한 사람은 누구입니까</a:t>
            </a:r>
            <a:r>
              <a:rPr lang="en-US" altLang="ko-KR" sz="24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 smtClean="0"/>
              <a:t>고려 시대의 </a:t>
            </a:r>
            <a:r>
              <a:rPr lang="ko-KR" altLang="en-US" sz="2400" dirty="0"/>
              <a:t>수도는 개경이었지만 조선은 수도를 어디로 옮기나요</a:t>
            </a:r>
            <a:r>
              <a:rPr lang="en-US" altLang="ko-KR" sz="24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400" dirty="0" smtClean="0"/>
              <a:t>한글 </a:t>
            </a:r>
            <a:r>
              <a:rPr lang="en-US" altLang="ko-KR" sz="2400" dirty="0" smtClean="0"/>
              <a:t>(</a:t>
            </a:r>
            <a:r>
              <a:rPr lang="ko-KR" altLang="en-US" sz="2400" dirty="0"/>
              <a:t>훈민정음</a:t>
            </a:r>
            <a:r>
              <a:rPr lang="en-US" altLang="ko-KR" sz="2400" dirty="0"/>
              <a:t>)</a:t>
            </a:r>
            <a:r>
              <a:rPr lang="ko-KR" altLang="en-US" sz="2400" dirty="0"/>
              <a:t>을 창제하신 조선의 </a:t>
            </a:r>
            <a:r>
              <a:rPr lang="en-US" altLang="ko-KR" sz="2400" dirty="0"/>
              <a:t>4</a:t>
            </a:r>
            <a:r>
              <a:rPr lang="ko-KR" altLang="en-US" sz="2400" dirty="0"/>
              <a:t>대 왕은 누구입니까</a:t>
            </a:r>
            <a:r>
              <a:rPr lang="en-US" altLang="ko-KR" sz="24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400" dirty="0"/>
              <a:t> </a:t>
            </a:r>
            <a:r>
              <a:rPr lang="ko-KR" altLang="en-US" sz="2400" dirty="0" smtClean="0"/>
              <a:t>세종 대왕은 </a:t>
            </a:r>
            <a:r>
              <a:rPr lang="ko-KR" altLang="en-US" sz="2400" dirty="0"/>
              <a:t>왜 한글을 만드셨나요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5) 1592</a:t>
            </a:r>
            <a:r>
              <a:rPr lang="ko-KR" altLang="en-US" sz="2400" dirty="0"/>
              <a:t>년 조선에 </a:t>
            </a:r>
            <a:r>
              <a:rPr lang="ko-KR" altLang="en-US" sz="2400" dirty="0" err="1"/>
              <a:t>왜나라가</a:t>
            </a:r>
            <a:r>
              <a:rPr lang="ko-KR" altLang="en-US" sz="2400" dirty="0"/>
              <a:t> 침입한 사건을 무엇이라고 부릅니까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6) </a:t>
            </a:r>
            <a:r>
              <a:rPr lang="ko-KR" altLang="en-US" sz="2400" dirty="0"/>
              <a:t>임진왜란에서 거북선을 만들고 왜군을 물리쳤던 장수는 누구입니까</a:t>
            </a:r>
            <a:r>
              <a:rPr lang="en-US" altLang="ko-KR" sz="2400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B9A798F-F30B-40AF-AC99-AFD90CEA953C}"/>
              </a:ext>
            </a:extLst>
          </p:cNvPr>
          <p:cNvSpPr txBox="1"/>
          <p:nvPr/>
        </p:nvSpPr>
        <p:spPr>
          <a:xfrm>
            <a:off x="5454869" y="378372"/>
            <a:ext cx="2680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</a:rPr>
              <a:t>이성계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27FD2CC-F24D-4FA4-9C1A-1B9821879084}"/>
              </a:ext>
            </a:extLst>
          </p:cNvPr>
          <p:cNvSpPr txBox="1"/>
          <p:nvPr/>
        </p:nvSpPr>
        <p:spPr>
          <a:xfrm>
            <a:off x="9569669" y="1371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한양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A8C1665-D916-47C1-8F4B-EBDF146EEEEC}"/>
              </a:ext>
            </a:extLst>
          </p:cNvPr>
          <p:cNvSpPr txBox="1"/>
          <p:nvPr/>
        </p:nvSpPr>
        <p:spPr>
          <a:xfrm>
            <a:off x="8276897" y="2344486"/>
            <a:ext cx="220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세종 대왕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84E137D-B8F6-4E0D-BDAB-7219C885C925}"/>
              </a:ext>
            </a:extLst>
          </p:cNvPr>
          <p:cNvSpPr txBox="1"/>
          <p:nvPr/>
        </p:nvSpPr>
        <p:spPr>
          <a:xfrm>
            <a:off x="5367463" y="3444548"/>
            <a:ext cx="6737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중국의 한자를 어려워하던 백성들에게 읽기 쉬운 한글을 만드셨다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C4C38F4-83AE-414D-8A12-4619C6577BD2}"/>
              </a:ext>
            </a:extLst>
          </p:cNvPr>
          <p:cNvSpPr txBox="1"/>
          <p:nvPr/>
        </p:nvSpPr>
        <p:spPr>
          <a:xfrm>
            <a:off x="9017876" y="4698124"/>
            <a:ext cx="2254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임진왜란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2FF65D5-CCCF-4B9C-9F86-9809A81CA7DA}"/>
              </a:ext>
            </a:extLst>
          </p:cNvPr>
          <p:cNvSpPr txBox="1"/>
          <p:nvPr/>
        </p:nvSpPr>
        <p:spPr>
          <a:xfrm>
            <a:off x="9837683" y="5707117"/>
            <a:ext cx="2065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이순신 장군</a:t>
            </a:r>
          </a:p>
        </p:txBody>
      </p:sp>
    </p:spTree>
    <p:extLst>
      <p:ext uri="{BB962C8B-B14F-4D97-AF65-F5344CB8AC3E}">
        <p14:creationId xmlns:p14="http://schemas.microsoft.com/office/powerpoint/2010/main" val="119777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="" xmlns:a16="http://schemas.microsoft.com/office/drawing/2014/main" id="{FEF5A697-1709-4B18-A19F-0FD1A6294446}"/>
              </a:ext>
            </a:extLst>
          </p:cNvPr>
          <p:cNvSpPr txBox="1">
            <a:spLocks/>
          </p:cNvSpPr>
          <p:nvPr/>
        </p:nvSpPr>
        <p:spPr>
          <a:xfrm>
            <a:off x="0" y="228890"/>
            <a:ext cx="121920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2400" kern="0" dirty="0">
                <a:latin typeface="+mj-ea"/>
                <a:ea typeface="+mj-ea"/>
              </a:rPr>
              <a:t>오늘의 속담 </a:t>
            </a:r>
            <a:r>
              <a:rPr lang="en-US" altLang="ko-KR" sz="2800" kern="0" dirty="0">
                <a:latin typeface="+mj-ea"/>
                <a:ea typeface="+mj-ea"/>
              </a:rPr>
              <a:t>“</a:t>
            </a:r>
            <a:r>
              <a:rPr lang="ko-KR" altLang="en-US" sz="28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호랑이는 죽어서 가죽을 남기고 사람은 죽어서 이름을 남긴다</a:t>
            </a:r>
            <a:r>
              <a:rPr lang="en-US" altLang="ko-KR" sz="24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. </a:t>
            </a:r>
            <a:r>
              <a:rPr lang="en-US" altLang="ko-KR" sz="2400" kern="0" dirty="0">
                <a:latin typeface="+mj-ea"/>
                <a:ea typeface="+mj-ea"/>
              </a:rPr>
              <a:t>”</a:t>
            </a:r>
            <a:endParaRPr lang="en-US" sz="2400" kern="0" dirty="0">
              <a:latin typeface="+mj-ea"/>
              <a:ea typeface="+mj-ea"/>
            </a:endParaRPr>
          </a:p>
        </p:txBody>
      </p:sp>
      <p:pic>
        <p:nvPicPr>
          <p:cNvPr id="2" name="온라인 미디어 1" title="￬ﾆﾍ￫ﾋﾴ￪ﾳﾼ￪ﾲﾩ￬ﾖﾸ - ￭ﾘﾸ￫ﾞﾑ￬ﾝﾴ￫ﾊﾔ ￬ﾣﾽ￬ﾖﾴ￬ﾄﾜ ￪ﾰﾀ￬ﾣﾽ￬ﾝﾄ ￫ﾂﾨ￪ﾸﾰ￪ﾳﾠ ￬ﾂﾬ￫ﾞﾌ￬ﾝﾀ ￬ﾣﾽ￬ﾖﾴ￬ﾄﾜ ￬ﾝﾴ￫ﾦﾄ￬ﾝﾄ ￫ﾂﾨ￪ﾸﾴ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="" xmlns:a16="http://schemas.microsoft.com/office/drawing/2014/main" id="{310E4BB0-E790-4A77-B225-7C5F4AF8B23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18897" y="798130"/>
            <a:ext cx="9573002" cy="5384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6627" y="173648"/>
            <a:ext cx="12175373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ㅈ</a:t>
            </a:r>
            <a:r>
              <a:rPr lang="en-US" altLang="ko-KR" sz="3600" kern="0" dirty="0" smtClean="0">
                <a:latin typeface="+mj-ea"/>
                <a:ea typeface="+mj-ea"/>
                <a:cs typeface="Arial" panose="020B0604020202020204" pitchFamily="34" charset="0"/>
              </a:rPr>
              <a:t>+</a:t>
            </a:r>
            <a:r>
              <a:rPr lang="ko-KR" altLang="en-US" sz="3600" kern="0" dirty="0" smtClean="0">
                <a:latin typeface="+mj-ea"/>
                <a:ea typeface="+mj-ea"/>
                <a:cs typeface="Arial" panose="020B0604020202020204" pitchFamily="34" charset="0"/>
              </a:rPr>
              <a:t>ㅎ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→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ㅊ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BF3E9B-9046-4827-9104-D4D39CFB1AB9}"/>
              </a:ext>
            </a:extLst>
          </p:cNvPr>
          <p:cNvSpPr txBox="1"/>
          <p:nvPr/>
        </p:nvSpPr>
        <p:spPr>
          <a:xfrm>
            <a:off x="180512" y="1051257"/>
            <a:ext cx="11853645" cy="47397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그렇지만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그러치만</a:t>
            </a:r>
            <a:r>
              <a:rPr lang="ko-KR" altLang="en-US" sz="3200" dirty="0"/>
              <a:t> </a:t>
            </a:r>
            <a:r>
              <a:rPr lang="en-US" altLang="ko-KR" sz="3200" dirty="0"/>
              <a:t>]      </a:t>
            </a:r>
            <a:r>
              <a:rPr lang="ko-KR" altLang="en-US" sz="3200" dirty="0"/>
              <a:t>끊지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끈치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</a:t>
            </a:r>
            <a:r>
              <a:rPr lang="ko-KR" altLang="en-US" sz="3200" dirty="0"/>
              <a:t>싫지 </a:t>
            </a:r>
            <a:r>
              <a:rPr lang="en-US" altLang="ko-KR" sz="3200" dirty="0"/>
              <a:t>[ </a:t>
            </a:r>
            <a:r>
              <a:rPr lang="ko-KR" altLang="en-US" sz="3200" dirty="0"/>
              <a:t>실치</a:t>
            </a:r>
            <a:r>
              <a:rPr lang="en-US" altLang="ko-KR" sz="3200" dirty="0"/>
              <a:t>]       </a:t>
            </a:r>
          </a:p>
          <a:p>
            <a:r>
              <a:rPr lang="en-US" altLang="ko-KR" sz="3200" dirty="0"/>
              <a:t>  </a:t>
            </a:r>
          </a:p>
          <a:p>
            <a:r>
              <a:rPr lang="ko-KR" altLang="en-US" sz="3200" dirty="0"/>
              <a:t>            </a:t>
            </a:r>
            <a:r>
              <a:rPr lang="en-US" altLang="ko-KR" sz="3200" dirty="0"/>
              <a:t>‘</a:t>
            </a:r>
            <a:r>
              <a:rPr lang="ko-KR" altLang="en-US" sz="3200" dirty="0"/>
              <a:t>ㅈ</a:t>
            </a:r>
            <a:r>
              <a:rPr lang="en-US" altLang="ko-KR" sz="3200" dirty="0"/>
              <a:t>’ </a:t>
            </a:r>
            <a:r>
              <a:rPr lang="ko-KR" altLang="en-US" sz="3200" dirty="0"/>
              <a:t>과 </a:t>
            </a:r>
            <a:r>
              <a:rPr lang="en-US" altLang="ko-KR" sz="3200" dirty="0"/>
              <a:t>‘</a:t>
            </a:r>
            <a:r>
              <a:rPr lang="ko-KR" altLang="en-US" sz="3200" dirty="0"/>
              <a:t>ㅎ</a:t>
            </a:r>
            <a:r>
              <a:rPr lang="en-US" altLang="ko-KR" sz="3200" dirty="0"/>
              <a:t>’ </a:t>
            </a:r>
            <a:r>
              <a:rPr lang="ko-KR" altLang="en-US" sz="3200" dirty="0"/>
              <a:t>이 만나면 </a:t>
            </a:r>
            <a:r>
              <a:rPr lang="en-US" altLang="ko-KR" sz="3200" dirty="0"/>
              <a:t>[</a:t>
            </a:r>
            <a:r>
              <a:rPr lang="ko-KR" altLang="en-US" sz="3200" dirty="0"/>
              <a:t>ㅊ</a:t>
            </a:r>
            <a:r>
              <a:rPr lang="en-US" altLang="ko-KR" sz="3200" dirty="0"/>
              <a:t>]</a:t>
            </a:r>
            <a:r>
              <a:rPr lang="ko-KR" altLang="en-US" sz="3200" dirty="0"/>
              <a:t>으로 발음된다</a:t>
            </a:r>
            <a:r>
              <a:rPr lang="en-US" altLang="ko-KR" sz="3200" dirty="0"/>
              <a:t>. </a:t>
            </a:r>
            <a:endParaRPr lang="en-US" altLang="ko-KR" sz="3200" dirty="0" smtClean="0"/>
          </a:p>
          <a:p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ko-KR" altLang="en-US" sz="3200" dirty="0"/>
              <a:t>밑줄 친 부분에 주의해서 다음 문장을 큰 소리로 </a:t>
            </a:r>
            <a:r>
              <a:rPr lang="ko-KR" altLang="en-US" sz="3200" dirty="0" smtClean="0"/>
              <a:t>읽어 봅시다</a:t>
            </a:r>
            <a:r>
              <a:rPr lang="en-US" altLang="ko-KR" sz="3200" dirty="0"/>
              <a:t>. </a:t>
            </a:r>
          </a:p>
          <a:p>
            <a:pPr marL="914400" indent="-514350">
              <a:lnSpc>
                <a:spcPct val="150000"/>
              </a:lnSpc>
              <a:buAutoNum type="arabicParenR"/>
            </a:pPr>
            <a:r>
              <a:rPr lang="ko-KR" altLang="en-US" sz="2800" dirty="0"/>
              <a:t>저는 전화를 </a:t>
            </a:r>
            <a:r>
              <a:rPr lang="ko-KR" altLang="en-US" sz="2800" u="sng" dirty="0">
                <a:solidFill>
                  <a:srgbClr val="FF0000"/>
                </a:solidFill>
              </a:rPr>
              <a:t>끊지</a:t>
            </a:r>
            <a:r>
              <a:rPr lang="ko-KR" altLang="en-US" sz="2800" dirty="0"/>
              <a:t> 않았어요</a:t>
            </a:r>
            <a:r>
              <a:rPr lang="en-US" altLang="ko-KR" sz="2800" dirty="0"/>
              <a:t>.</a:t>
            </a:r>
          </a:p>
          <a:p>
            <a:pPr marL="914400" indent="-514350">
              <a:lnSpc>
                <a:spcPct val="150000"/>
              </a:lnSpc>
              <a:buAutoNum type="arabicParenR"/>
            </a:pPr>
            <a:r>
              <a:rPr lang="ko-KR" altLang="en-US" sz="2800" dirty="0"/>
              <a:t>이 나라에는 높은 건물이 </a:t>
            </a:r>
            <a:r>
              <a:rPr lang="ko-KR" altLang="en-US" sz="2800" u="sng" dirty="0">
                <a:solidFill>
                  <a:srgbClr val="FF0000"/>
                </a:solidFill>
              </a:rPr>
              <a:t>많지</a:t>
            </a:r>
            <a:r>
              <a:rPr lang="ko-KR" altLang="en-US" sz="2800" dirty="0"/>
              <a:t> 않아요</a:t>
            </a:r>
            <a:r>
              <a:rPr lang="en-US" altLang="ko-KR" sz="2800" dirty="0"/>
              <a:t>. </a:t>
            </a:r>
          </a:p>
          <a:p>
            <a:pPr marL="914400" indent="-514350">
              <a:lnSpc>
                <a:spcPct val="150000"/>
              </a:lnSpc>
              <a:buAutoNum type="arabicParenR"/>
            </a:pPr>
            <a:r>
              <a:rPr lang="ko-KR" altLang="en-US" sz="2800" dirty="0"/>
              <a:t>딸기의 상태가 </a:t>
            </a:r>
            <a:r>
              <a:rPr lang="ko-KR" altLang="en-US" sz="2800" u="sng" dirty="0">
                <a:solidFill>
                  <a:srgbClr val="FF0000"/>
                </a:solidFill>
              </a:rPr>
              <a:t>좋지</a:t>
            </a:r>
            <a:r>
              <a:rPr lang="ko-KR" altLang="en-US" sz="2800" dirty="0"/>
              <a:t> 않아요</a:t>
            </a:r>
            <a:r>
              <a:rPr lang="en-US" altLang="ko-KR" sz="2800" dirty="0"/>
              <a:t>. </a:t>
            </a:r>
          </a:p>
        </p:txBody>
      </p:sp>
      <p:sp>
        <p:nvSpPr>
          <p:cNvPr id="10" name="화살표: 오른쪽 9">
            <a:extLst>
              <a:ext uri="{FF2B5EF4-FFF2-40B4-BE49-F238E27FC236}">
                <a16:creationId xmlns="" xmlns:a16="http://schemas.microsoft.com/office/drawing/2014/main" id="{94BF05D0-4639-4253-81B0-8C3913542783}"/>
              </a:ext>
            </a:extLst>
          </p:cNvPr>
          <p:cNvSpPr/>
          <p:nvPr/>
        </p:nvSpPr>
        <p:spPr>
          <a:xfrm>
            <a:off x="312925" y="2027227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2216"/>
            <a:ext cx="10961914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0220"/>
            <a:ext cx="10515600" cy="5371427"/>
          </a:xfrm>
          <a:solidFill>
            <a:schemeClr val="lt1"/>
          </a:solidFill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smtClean="0">
                <a:latin typeface="+mn-ea"/>
                <a:ea typeface="+mn-ea"/>
              </a:rPr>
              <a:t>재외동포를 </a:t>
            </a:r>
            <a:r>
              <a:rPr lang="ko-KR" altLang="en-US" sz="1600" dirty="0">
                <a:latin typeface="+mn-ea"/>
                <a:ea typeface="+mn-ea"/>
              </a:rPr>
              <a:t>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영어권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재외동포를 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범용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한글학교 </a:t>
            </a:r>
            <a:r>
              <a:rPr lang="ko-KR" altLang="en-US" sz="1600" dirty="0" err="1">
                <a:latin typeface="+mn-ea"/>
                <a:ea typeface="+mn-ea"/>
              </a:rPr>
              <a:t>학생용</a:t>
            </a:r>
            <a:r>
              <a:rPr lang="ko-KR" altLang="en-US" sz="1600" dirty="0">
                <a:latin typeface="+mn-ea"/>
                <a:ea typeface="+mn-ea"/>
              </a:rPr>
              <a:t> 동화로 배우는 한국어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재외동포교육진흥재단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한국어 </a:t>
            </a:r>
            <a:r>
              <a:rPr lang="en-US" altLang="ko-KR" sz="1600" dirty="0">
                <a:latin typeface="+mn-ea"/>
                <a:ea typeface="+mn-ea"/>
              </a:rPr>
              <a:t>3. </a:t>
            </a:r>
            <a:r>
              <a:rPr lang="ko-KR" altLang="en-US" sz="1600" dirty="0">
                <a:latin typeface="+mn-ea"/>
                <a:ea typeface="+mn-ea"/>
              </a:rPr>
              <a:t>한국교육과정 평가원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국제교육진흥원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err="1">
                <a:latin typeface="+mn-ea"/>
                <a:ea typeface="+mn-ea"/>
              </a:rPr>
              <a:t>깨비</a:t>
            </a:r>
            <a:r>
              <a:rPr lang="ko-KR" altLang="en-US" sz="1600" dirty="0">
                <a:latin typeface="+mn-ea"/>
                <a:ea typeface="+mn-ea"/>
              </a:rPr>
              <a:t> </a:t>
            </a:r>
            <a:r>
              <a:rPr lang="ko-KR" altLang="en-US" sz="1600" dirty="0" err="1">
                <a:latin typeface="+mn-ea"/>
                <a:ea typeface="+mn-ea"/>
              </a:rPr>
              <a:t>키즈</a:t>
            </a:r>
            <a:r>
              <a:rPr lang="ko-KR" altLang="en-US" sz="1600" dirty="0">
                <a:latin typeface="+mn-ea"/>
                <a:ea typeface="+mn-ea"/>
              </a:rPr>
              <a:t> 속담 </a:t>
            </a:r>
            <a:r>
              <a:rPr lang="en-US" altLang="ko-KR" sz="1600" dirty="0">
                <a:latin typeface="+mn-ea"/>
                <a:ea typeface="+mn-ea"/>
                <a:hlinkClick r:id="rId3"/>
              </a:rPr>
              <a:t>https://youtu.be/95_IiCs2wWA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r>
              <a:rPr lang="en-US" altLang="ko-KR" sz="1600" dirty="0">
                <a:latin typeface="+mn-ea"/>
                <a:ea typeface="+mn-ea"/>
              </a:rPr>
              <a:t>Quizlet </a:t>
            </a:r>
            <a:r>
              <a:rPr lang="en-US" altLang="ko-KR" sz="1600" dirty="0">
                <a:latin typeface="+mn-ea"/>
                <a:ea typeface="+mn-ea"/>
                <a:hlinkClick r:id="rId4"/>
              </a:rPr>
              <a:t>https://quizlet.com/_8ccsaj?x=1jqt&amp;i=2tig8t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ko-KR" altLang="en-US" sz="1600" dirty="0">
                <a:latin typeface="+mn-ea"/>
                <a:ea typeface="+mn-ea"/>
              </a:rPr>
              <a:t>부채춤 동영상 </a:t>
            </a:r>
            <a:r>
              <a:rPr lang="en-US" altLang="ko-KR" sz="1600" dirty="0">
                <a:latin typeface="+mn-ea"/>
                <a:ea typeface="+mn-ea"/>
                <a:hlinkClick r:id="rId5"/>
              </a:rPr>
              <a:t>https://youtu.be/4Mkp8V0vDG8</a:t>
            </a: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en-US" altLang="ko-KR" sz="1800" dirty="0"/>
              <a:t>https://youtu.be/283Ppx0LGNg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ko-KR" altLang="en-US" sz="1600" dirty="0"/>
              <a:t>조선 시대 전기 이야기 </a:t>
            </a:r>
            <a:r>
              <a:rPr lang="en-US" altLang="ko-KR" sz="1600" dirty="0"/>
              <a:t>https://youtu.be/WDj8AUa5Zic</a:t>
            </a: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r>
              <a:rPr lang="ko-KR" altLang="en-US" sz="1600" dirty="0"/>
              <a:t>조선 시대 후기 이야기  </a:t>
            </a:r>
            <a:r>
              <a:rPr lang="en-US" altLang="ko-KR" sz="1600" dirty="0"/>
              <a:t>https://youtu.be/d9yU_6Z2ReU</a:t>
            </a: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endParaRPr lang="ko-KR" altLang="en-US" sz="1600" dirty="0"/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16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kern="1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114300" indent="0">
              <a:lnSpc>
                <a:spcPct val="170000"/>
              </a:lnSpc>
              <a:buNone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E1863659-59E7-4C58-993F-39CCD1E5D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49" y="0"/>
            <a:ext cx="8707902" cy="6179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81640B-F8B7-4B39-9258-297FF7B42E98}"/>
              </a:ext>
            </a:extLst>
          </p:cNvPr>
          <p:cNvSpPr txBox="1"/>
          <p:nvPr/>
        </p:nvSpPr>
        <p:spPr>
          <a:xfrm>
            <a:off x="173421" y="5612524"/>
            <a:ext cx="1450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P</a:t>
            </a:r>
            <a:r>
              <a:rPr lang="en-US" altLang="ko-KR" sz="2400" dirty="0" smtClean="0"/>
              <a:t>. </a:t>
            </a:r>
            <a:r>
              <a:rPr lang="en-US" altLang="ko-KR" sz="2400" dirty="0"/>
              <a:t>68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890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E535926-9640-4150-9A51-1597EE592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78535" cy="6182943"/>
          </a:xfrm>
          <a:prstGeom prst="rect">
            <a:avLst/>
          </a:prstGeom>
        </p:spPr>
      </p:pic>
      <p:pic>
        <p:nvPicPr>
          <p:cNvPr id="3" name="Track 020">
            <a:hlinkClick r:id="" action="ppaction://media"/>
            <a:extLst>
              <a:ext uri="{FF2B5EF4-FFF2-40B4-BE49-F238E27FC236}">
                <a16:creationId xmlns="" xmlns:a16="http://schemas.microsoft.com/office/drawing/2014/main" id="{1FB6F1DD-99FE-4FEE-BA0F-AED5D7A81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60258" y="1004861"/>
            <a:ext cx="1026942" cy="1026942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27135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116B5C7-7F6A-44B2-A994-2E45ECA37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7061347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2BB2F0B-019D-4192-99FF-30F9021C1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231" y="630225"/>
            <a:ext cx="1774479" cy="56131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E23AB8B6-0667-4C3F-BD5D-67ED9362F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8618" y="1584740"/>
            <a:ext cx="3983525" cy="70617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E65D9458-261D-4BA0-BF64-A5AA57F62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7984" y="2482494"/>
            <a:ext cx="3585172" cy="82386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78769C06-C63B-44DC-A430-F659CB847E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9034" y="3788780"/>
            <a:ext cx="5583071" cy="89629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63408592-6A3E-4C81-AF5F-7512FF65EB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0454" y="4990873"/>
            <a:ext cx="2390115" cy="100493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C975B887-E26C-4C2D-BF2A-75488E5DEE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71805" y="4990873"/>
            <a:ext cx="1991762" cy="10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4799110-50D2-4218-BD88-A58D09282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10" r="4463"/>
          <a:stretch/>
        </p:blipFill>
        <p:spPr>
          <a:xfrm>
            <a:off x="2" y="-8598"/>
            <a:ext cx="8056177" cy="6191541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="" xmlns:a16="http://schemas.microsoft.com/office/drawing/2014/main" id="{13C7BD8A-40BA-4E0E-835A-4A8FA9C87556}"/>
              </a:ext>
            </a:extLst>
          </p:cNvPr>
          <p:cNvSpPr/>
          <p:nvPr/>
        </p:nvSpPr>
        <p:spPr>
          <a:xfrm>
            <a:off x="248307" y="2648602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="" xmlns:a16="http://schemas.microsoft.com/office/drawing/2014/main" id="{9F1094AE-1CD2-471D-B5B7-2B609A607C6F}"/>
              </a:ext>
            </a:extLst>
          </p:cNvPr>
          <p:cNvSpPr/>
          <p:nvPr/>
        </p:nvSpPr>
        <p:spPr>
          <a:xfrm>
            <a:off x="5880538" y="2634275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="" xmlns:a16="http://schemas.microsoft.com/office/drawing/2014/main" id="{4F3D1AEB-9573-4A3A-86FA-1327BCE2083F}"/>
              </a:ext>
            </a:extLst>
          </p:cNvPr>
          <p:cNvSpPr/>
          <p:nvPr/>
        </p:nvSpPr>
        <p:spPr>
          <a:xfrm>
            <a:off x="2891001" y="2575749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="" xmlns:a16="http://schemas.microsoft.com/office/drawing/2014/main" id="{07CF574E-6334-4AB7-BF54-7B549B2E2628}"/>
              </a:ext>
            </a:extLst>
          </p:cNvPr>
          <p:cNvSpPr/>
          <p:nvPr/>
        </p:nvSpPr>
        <p:spPr>
          <a:xfrm>
            <a:off x="1413641" y="5616822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="" xmlns:a16="http://schemas.microsoft.com/office/drawing/2014/main" id="{C657BEC1-5E0D-480B-A116-F1FE46AB5DE3}"/>
              </a:ext>
            </a:extLst>
          </p:cNvPr>
          <p:cNvSpPr/>
          <p:nvPr/>
        </p:nvSpPr>
        <p:spPr>
          <a:xfrm>
            <a:off x="4629810" y="5616823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1A66A71-F629-414F-B363-6AD8E0B3D5F4}"/>
              </a:ext>
            </a:extLst>
          </p:cNvPr>
          <p:cNvSpPr txBox="1"/>
          <p:nvPr/>
        </p:nvSpPr>
        <p:spPr>
          <a:xfrm>
            <a:off x="441434" y="2711669"/>
            <a:ext cx="972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음악회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E0CA4A2-4AE5-4E3E-9EA8-7D819065103D}"/>
              </a:ext>
            </a:extLst>
          </p:cNvPr>
          <p:cNvSpPr txBox="1"/>
          <p:nvPr/>
        </p:nvSpPr>
        <p:spPr>
          <a:xfrm>
            <a:off x="3064422" y="2651590"/>
            <a:ext cx="1261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인형극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37BFF6F-92E6-4CDC-8B82-8D1BEC39BC99}"/>
              </a:ext>
            </a:extLst>
          </p:cNvPr>
          <p:cNvSpPr txBox="1"/>
          <p:nvPr/>
        </p:nvSpPr>
        <p:spPr>
          <a:xfrm>
            <a:off x="6096000" y="2700309"/>
            <a:ext cx="795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발레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51A4E2C-F83C-4CCF-A55D-DDCE02B73649}"/>
              </a:ext>
            </a:extLst>
          </p:cNvPr>
          <p:cNvSpPr txBox="1"/>
          <p:nvPr/>
        </p:nvSpPr>
        <p:spPr>
          <a:xfrm>
            <a:off x="1532663" y="5694214"/>
            <a:ext cx="993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뮤지컬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0D45A41-7888-47C0-B39A-3CFFA9020F29}"/>
              </a:ext>
            </a:extLst>
          </p:cNvPr>
          <p:cNvSpPr txBox="1"/>
          <p:nvPr/>
        </p:nvSpPr>
        <p:spPr>
          <a:xfrm>
            <a:off x="4777475" y="5694214"/>
            <a:ext cx="977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마술쇼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E2840D17-1D8B-4EAB-9EB8-F729CEE59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2611" y="3195269"/>
            <a:ext cx="4299388" cy="111116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="" xmlns:a16="http://schemas.microsoft.com/office/drawing/2014/main" id="{965CD621-BC8D-4DDE-9DD2-9D0D49A1C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475" y="4636729"/>
            <a:ext cx="3983523" cy="1255989"/>
          </a:xfrm>
          <a:prstGeom prst="rect">
            <a:avLst/>
          </a:prstGeom>
        </p:spPr>
      </p:pic>
      <p:sp>
        <p:nvSpPr>
          <p:cNvPr id="23" name="사각형: 둥근 모서리 22">
            <a:extLst>
              <a:ext uri="{FF2B5EF4-FFF2-40B4-BE49-F238E27FC236}">
                <a16:creationId xmlns="" xmlns:a16="http://schemas.microsoft.com/office/drawing/2014/main" id="{FA0A50F5-6978-44A2-B9FE-F4A6E6BF0A71}"/>
              </a:ext>
            </a:extLst>
          </p:cNvPr>
          <p:cNvSpPr/>
          <p:nvPr/>
        </p:nvSpPr>
        <p:spPr>
          <a:xfrm>
            <a:off x="7645983" y="3507494"/>
            <a:ext cx="994178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="" xmlns:a16="http://schemas.microsoft.com/office/drawing/2014/main" id="{3B4041CA-031B-4A94-B630-97176C3863AE}"/>
              </a:ext>
            </a:extLst>
          </p:cNvPr>
          <p:cNvSpPr/>
          <p:nvPr/>
        </p:nvSpPr>
        <p:spPr>
          <a:xfrm>
            <a:off x="9569615" y="3479852"/>
            <a:ext cx="1261242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="" xmlns:a16="http://schemas.microsoft.com/office/drawing/2014/main" id="{C48BCAE9-D86B-46D2-96E0-8DF56266ABA6}"/>
              </a:ext>
            </a:extLst>
          </p:cNvPr>
          <p:cNvSpPr/>
          <p:nvPr/>
        </p:nvSpPr>
        <p:spPr>
          <a:xfrm>
            <a:off x="7892610" y="5098416"/>
            <a:ext cx="1261242" cy="5172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="" xmlns:a16="http://schemas.microsoft.com/office/drawing/2014/main" id="{84C503AB-7919-4EAC-BBD1-DF2530F74B40}"/>
              </a:ext>
            </a:extLst>
          </p:cNvPr>
          <p:cNvSpPr/>
          <p:nvPr/>
        </p:nvSpPr>
        <p:spPr>
          <a:xfrm>
            <a:off x="10190738" y="5087295"/>
            <a:ext cx="1017290" cy="551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1888CC2-B276-436B-AD8A-D2C59D789C85}"/>
              </a:ext>
            </a:extLst>
          </p:cNvPr>
          <p:cNvSpPr txBox="1"/>
          <p:nvPr/>
        </p:nvSpPr>
        <p:spPr>
          <a:xfrm>
            <a:off x="7700497" y="3588465"/>
            <a:ext cx="97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멋있다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E705ABC-CB4E-488D-8DE0-3D9C072352A1}"/>
              </a:ext>
            </a:extLst>
          </p:cNvPr>
          <p:cNvSpPr txBox="1"/>
          <p:nvPr/>
        </p:nvSpPr>
        <p:spPr>
          <a:xfrm>
            <a:off x="9619565" y="3576593"/>
            <a:ext cx="1261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아름답다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844FFF6-FB55-4524-AF96-28ABFD2FDFCC}"/>
              </a:ext>
            </a:extLst>
          </p:cNvPr>
          <p:cNvSpPr txBox="1"/>
          <p:nvPr/>
        </p:nvSpPr>
        <p:spPr>
          <a:xfrm>
            <a:off x="7927545" y="5158075"/>
            <a:ext cx="12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재미있다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8D503E1D-3B19-44D3-998C-637D0E02147E}"/>
              </a:ext>
            </a:extLst>
          </p:cNvPr>
          <p:cNvSpPr txBox="1"/>
          <p:nvPr/>
        </p:nvSpPr>
        <p:spPr>
          <a:xfrm>
            <a:off x="10243654" y="5152479"/>
            <a:ext cx="1261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슬프다</a:t>
            </a:r>
          </a:p>
        </p:txBody>
      </p:sp>
    </p:spTree>
    <p:extLst>
      <p:ext uri="{BB962C8B-B14F-4D97-AF65-F5344CB8AC3E}">
        <p14:creationId xmlns:p14="http://schemas.microsoft.com/office/powerpoint/2010/main" val="2831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27" grpId="0"/>
      <p:bldP spid="28" grpId="0"/>
      <p:bldP spid="28" grpId="1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2EB81E-0ED2-4502-AC9E-52C71378DC26}"/>
              </a:ext>
            </a:extLst>
          </p:cNvPr>
          <p:cNvSpPr txBox="1"/>
          <p:nvPr/>
        </p:nvSpPr>
        <p:spPr>
          <a:xfrm>
            <a:off x="1752993" y="3011214"/>
            <a:ext cx="848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>
                <a:hlinkClick r:id="rId3"/>
              </a:rPr>
              <a:t>Quizlet </a:t>
            </a:r>
            <a:r>
              <a:rPr lang="en-US" altLang="ko-KR" sz="4000" dirty="0">
                <a:hlinkClick r:id="rId3"/>
              </a:rPr>
              <a:t>8</a:t>
            </a:r>
            <a:r>
              <a:rPr lang="ko-KR" altLang="en-US" sz="4000" dirty="0">
                <a:hlinkClick r:id="rId3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1707</Words>
  <Application>Microsoft Office PowerPoint</Application>
  <PresentationFormat>Widescreen</PresentationFormat>
  <Paragraphs>279</Paragraphs>
  <Slides>41</Slides>
  <Notes>40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맑은 고딕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78</cp:revision>
  <dcterms:created xsi:type="dcterms:W3CDTF">2020-04-18T22:55:50Z</dcterms:created>
  <dcterms:modified xsi:type="dcterms:W3CDTF">2020-06-30T15:54:04Z</dcterms:modified>
</cp:coreProperties>
</file>